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59" r:id="rId4"/>
    <p:sldId id="274" r:id="rId5"/>
    <p:sldId id="260" r:id="rId6"/>
    <p:sldId id="275" r:id="rId7"/>
    <p:sldId id="276" r:id="rId8"/>
    <p:sldId id="277" r:id="rId9"/>
    <p:sldId id="278" r:id="rId10"/>
    <p:sldId id="279" r:id="rId11"/>
    <p:sldId id="261" r:id="rId12"/>
    <p:sldId id="280" r:id="rId13"/>
    <p:sldId id="281" r:id="rId14"/>
    <p:sldId id="282" r:id="rId15"/>
    <p:sldId id="283" r:id="rId16"/>
    <p:sldId id="284" r:id="rId17"/>
    <p:sldId id="285" r:id="rId18"/>
    <p:sldId id="286" r:id="rId19"/>
    <p:sldId id="268" r:id="rId20"/>
    <p:sldId id="269" r:id="rId21"/>
    <p:sldId id="262" r:id="rId22"/>
    <p:sldId id="263" r:id="rId23"/>
    <p:sldId id="264" r:id="rId24"/>
    <p:sldId id="265" r:id="rId25"/>
    <p:sldId id="266" r:id="rId26"/>
    <p:sldId id="267" r:id="rId27"/>
    <p:sldId id="287" r:id="rId28"/>
    <p:sldId id="288" r:id="rId29"/>
    <p:sldId id="270" r:id="rId30"/>
    <p:sldId id="271" r:id="rId31"/>
    <p:sldId id="272" r:id="rId32"/>
    <p:sldId id="289" r:id="rId33"/>
    <p:sldId id="290" r:id="rId34"/>
    <p:sldId id="291" r:id="rId35"/>
    <p:sldId id="292" r:id="rId36"/>
    <p:sldId id="293" r:id="rId37"/>
    <p:sldId id="294" r:id="rId38"/>
    <p:sldId id="295" r:id="rId39"/>
    <p:sldId id="273" r:id="rId40"/>
  </p:sldIdLst>
  <p:sldSz cx="12192000" cy="6858000"/>
  <p:notesSz cx="6858000" cy="9144000"/>
  <p:embeddedFontLst>
    <p:embeddedFont>
      <p:font typeface="Poppins" panose="00000500000000000000" pitchFamily="2" charset="0"/>
      <p:regular r:id="rId41"/>
      <p:bold r:id="rId42"/>
      <p:italic r:id="rId43"/>
      <p:boldItalic r:id="rId44"/>
    </p:embeddedFont>
    <p:embeddedFont>
      <p:font typeface="poppins-bold"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918"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
        <p:nvSpPr>
          <p:cNvPr id="44" name="标题 1">
            <a:extLst>
              <a:ext uri="{FF2B5EF4-FFF2-40B4-BE49-F238E27FC236}">
                <a16:creationId xmlns:a16="http://schemas.microsoft.com/office/drawing/2014/main" id="{3BADF510-AC65-4874-BA6B-DE4E86887B4B}"/>
              </a:ext>
            </a:extLst>
          </p:cNvPr>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3700" dirty="0">
                <a:ln w="12700">
                  <a:noFill/>
                </a:ln>
                <a:solidFill>
                  <a:srgbClr val="FFFFFF">
                    <a:alpha val="100000"/>
                  </a:srgbClr>
                </a:solidFill>
                <a:latin typeface="Poppins"/>
                <a:ea typeface="Poppins"/>
                <a:cs typeface="Poppins"/>
              </a:rPr>
              <a:t>Microsoft Purview</a:t>
            </a:r>
          </a:p>
          <a:p>
            <a:pPr algn="l"/>
            <a:r>
              <a:rPr kumimoji="1" lang="en-US" altLang="zh-CN" sz="2000" dirty="0">
                <a:ln w="12700">
                  <a:noFill/>
                </a:ln>
                <a:solidFill>
                  <a:srgbClr val="FFFFFF">
                    <a:alpha val="100000"/>
                  </a:srgbClr>
                </a:solidFill>
                <a:latin typeface="Poppins"/>
                <a:ea typeface="Poppins"/>
                <a:cs typeface="Poppins"/>
              </a:rPr>
              <a:t>Data Loss Prevention (DLP)</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73100" y="2117173"/>
            <a:ext cx="9377680" cy="1500839"/>
          </a:xfrm>
          <a:prstGeom prst="roundRect">
            <a:avLst>
              <a:gd name="adj" fmla="val 50000"/>
            </a:avLst>
          </a:prstGeom>
          <a:solidFill>
            <a:schemeClr val="bg1"/>
          </a:solidFill>
          <a:ln w="19050" cap="sq">
            <a:solidFill>
              <a:schemeClr val="accent1"/>
            </a:solidFill>
            <a:miter/>
          </a:ln>
          <a:effectLst>
            <a:outerShdw blurRad="50800" dist="38100" dir="5400000" algn="t" rotWithShape="0">
              <a:srgbClr val="000000">
                <a:alpha val="11000"/>
              </a:srgb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673100" y="4240723"/>
            <a:ext cx="9377680" cy="1500839"/>
          </a:xfrm>
          <a:prstGeom prst="roundRect">
            <a:avLst>
              <a:gd name="adj" fmla="val 50000"/>
            </a:avLst>
          </a:prstGeom>
          <a:solidFill>
            <a:schemeClr val="bg1"/>
          </a:solidFill>
          <a:ln w="19050" cap="sq">
            <a:solidFill>
              <a:schemeClr val="accent1">
                <a:lumMod val="40000"/>
                <a:lumOff val="60000"/>
              </a:schemeClr>
            </a:solidFill>
            <a:miter/>
          </a:ln>
          <a:effectLst>
            <a:outerShdw blurRad="50800" dist="38100" dir="5400000" algn="t" rotWithShape="0">
              <a:srgbClr val="000000">
                <a:alpha val="11000"/>
              </a:srgb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7147749" y="1546860"/>
            <a:ext cx="4530388" cy="4530388"/>
          </a:xfrm>
          <a:prstGeom prst="ellipse">
            <a:avLst/>
          </a:prstGeom>
          <a:solidFill>
            <a:schemeClr val="accent1">
              <a:lumMod val="20000"/>
              <a:lumOff val="80000"/>
              <a:alpha val="24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566660" y="1970604"/>
            <a:ext cx="3681706" cy="3683444"/>
          </a:xfrm>
          <a:prstGeom prst="ellipse">
            <a:avLst/>
          </a:prstGeom>
          <a:solidFill>
            <a:schemeClr val="bg1"/>
          </a:solidFill>
          <a:ln cap="sq">
            <a:noFill/>
          </a:ln>
          <a:effectLst>
            <a:outerShdw blurRad="254000" sx="102000" sy="102000" algn="ctr" rotWithShape="0">
              <a:schemeClr val="accent1">
                <a:lumMod val="60000"/>
                <a:lumOff val="40000"/>
                <a:alpha val="55000"/>
              </a:schemeClr>
            </a:outerShdw>
          </a:effectLst>
        </p:spPr>
        <p:txBody>
          <a:bodyPr vert="horz" wrap="square" lIns="91440" tIns="45720" rIns="91440" bIns="45720" rtlCol="0" anchor="t"/>
          <a:lstStyle/>
          <a:p>
            <a:pPr algn="l"/>
            <a:endParaRPr kumimoji="1" lang="zh-CN" altLang="en-US"/>
          </a:p>
        </p:txBody>
      </p:sp>
      <p:sp>
        <p:nvSpPr>
          <p:cNvPr id="7" name="标题 1"/>
          <p:cNvSpPr txBox="1"/>
          <p:nvPr/>
        </p:nvSpPr>
        <p:spPr>
          <a:xfrm>
            <a:off x="1231411" y="1882546"/>
            <a:ext cx="5293483" cy="473009"/>
          </a:xfrm>
          <a:prstGeom prst="roundRect">
            <a:avLst>
              <a:gd name="adj" fmla="val 50000"/>
            </a:avLst>
          </a:prstGeom>
          <a:solidFill>
            <a:schemeClr val="accent1"/>
          </a:solidFill>
          <a:ln w="28575" cap="sq">
            <a:solidFill>
              <a:schemeClr val="bg1"/>
            </a:solidFill>
          </a:ln>
        </p:spPr>
        <p:txBody>
          <a:bodyPr vert="horz" wrap="square" lIns="91440" tIns="45720" rIns="91440" bIns="45720" rtlCol="0" anchor="ctr"/>
          <a:lstStyle/>
          <a:p>
            <a:pPr algn="l"/>
            <a:endParaRPr kumimoji="1" lang="zh-CN" altLang="en-US"/>
          </a:p>
        </p:txBody>
      </p:sp>
      <p:sp>
        <p:nvSpPr>
          <p:cNvPr id="8" name="标题 1"/>
          <p:cNvSpPr txBox="1"/>
          <p:nvPr/>
        </p:nvSpPr>
        <p:spPr>
          <a:xfrm>
            <a:off x="1231411" y="4006096"/>
            <a:ext cx="5293483" cy="473009"/>
          </a:xfrm>
          <a:prstGeom prst="roundRect">
            <a:avLst>
              <a:gd name="adj" fmla="val 50000"/>
            </a:avLst>
          </a:prstGeom>
          <a:solidFill>
            <a:schemeClr val="accent1">
              <a:lumMod val="40000"/>
              <a:lumOff val="60000"/>
            </a:schemeClr>
          </a:solidFill>
          <a:ln w="28575" cap="sq">
            <a:solidFill>
              <a:schemeClr val="bg1"/>
            </a:solidFill>
          </a:ln>
        </p:spPr>
        <p:txBody>
          <a:bodyPr vert="horz" wrap="square" lIns="91440" tIns="45720" rIns="91440" bIns="45720" rtlCol="0" anchor="ctr"/>
          <a:lstStyle/>
          <a:p>
            <a:pPr algn="l"/>
            <a:endParaRPr kumimoji="1" lang="zh-CN" altLang="en-US"/>
          </a:p>
        </p:txBody>
      </p:sp>
      <p:sp>
        <p:nvSpPr>
          <p:cNvPr id="9" name="标题 1"/>
          <p:cNvSpPr txBox="1"/>
          <p:nvPr/>
        </p:nvSpPr>
        <p:spPr>
          <a:xfrm>
            <a:off x="1378365" y="1995940"/>
            <a:ext cx="4999576" cy="246221"/>
          </a:xfrm>
          <a:prstGeom prst="rect">
            <a:avLst/>
          </a:prstGeom>
          <a:noFill/>
          <a:ln>
            <a:noFill/>
          </a:ln>
        </p:spPr>
        <p:txBody>
          <a:bodyPr vert="horz" wrap="square" lIns="0" tIns="0" rIns="0" bIns="0" rtlCol="0" anchor="t"/>
          <a:lstStyle/>
          <a:p>
            <a:pPr algn="l"/>
            <a:r>
              <a:rPr kumimoji="1" lang="en-US" altLang="zh-CN" sz="1600">
                <a:ln w="12700">
                  <a:noFill/>
                </a:ln>
                <a:solidFill>
                  <a:srgbClr val="FFFFFF">
                    <a:alpha val="100000"/>
                  </a:srgbClr>
                </a:solidFill>
                <a:latin typeface="poppins-bold"/>
                <a:ea typeface="poppins-bold"/>
                <a:cs typeface="poppins-bold"/>
              </a:rPr>
              <a:t>Administrative Control</a:t>
            </a:r>
            <a:endParaRPr kumimoji="1" lang="zh-CN" altLang="en-US"/>
          </a:p>
        </p:txBody>
      </p:sp>
      <p:sp>
        <p:nvSpPr>
          <p:cNvPr id="10" name="标题 1"/>
          <p:cNvSpPr txBox="1"/>
          <p:nvPr/>
        </p:nvSpPr>
        <p:spPr>
          <a:xfrm>
            <a:off x="1378365" y="4119490"/>
            <a:ext cx="4999576" cy="246221"/>
          </a:xfrm>
          <a:prstGeom prst="rect">
            <a:avLst/>
          </a:prstGeom>
          <a:noFill/>
          <a:ln>
            <a:noFill/>
          </a:ln>
        </p:spPr>
        <p:txBody>
          <a:bodyPr vert="horz" wrap="square" lIns="0" tIns="0" rIns="0" bIns="0" rtlCol="0" anchor="t"/>
          <a:lstStyle/>
          <a:p>
            <a:pPr algn="l"/>
            <a:r>
              <a:rPr kumimoji="1" lang="en-US" altLang="zh-CN" sz="1600">
                <a:ln w="12700">
                  <a:noFill/>
                </a:ln>
                <a:solidFill>
                  <a:srgbClr val="FFFFFF">
                    <a:alpha val="100000"/>
                  </a:srgbClr>
                </a:solidFill>
                <a:latin typeface="poppins-bold"/>
                <a:ea typeface="poppins-bold"/>
                <a:cs typeface="poppins-bold"/>
              </a:rPr>
              <a:t>User Experience</a:t>
            </a:r>
            <a:endParaRPr kumimoji="1" lang="zh-CN" altLang="en-US"/>
          </a:p>
        </p:txBody>
      </p:sp>
      <p:sp>
        <p:nvSpPr>
          <p:cNvPr id="11" name="标题 1"/>
          <p:cNvSpPr txBox="1"/>
          <p:nvPr/>
        </p:nvSpPr>
        <p:spPr>
          <a:xfrm>
            <a:off x="1231412" y="2387874"/>
            <a:ext cx="6091408" cy="1161558"/>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Retention policies provide administrators with centralized governance over data retention, allowing for uniform compliance strategies, while labels afford flexibility but require user awareness for effective implementation.</a:t>
            </a:r>
            <a:endParaRPr kumimoji="1" lang="zh-CN" altLang="en-US"/>
          </a:p>
        </p:txBody>
      </p:sp>
      <p:sp>
        <p:nvSpPr>
          <p:cNvPr id="12" name="标题 1"/>
          <p:cNvSpPr txBox="1"/>
          <p:nvPr/>
        </p:nvSpPr>
        <p:spPr>
          <a:xfrm>
            <a:off x="1231412" y="4511424"/>
            <a:ext cx="6091408" cy="1161558"/>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The use of labels directly influences user workflows by providing clear instructions, while retention policies may create a more structured environment that could sometimes be perceived as restrictive.</a:t>
            </a:r>
            <a:endParaRPr kumimoji="1" lang="zh-CN" altLang="en-US"/>
          </a:p>
        </p:txBody>
      </p:sp>
      <p:pic>
        <p:nvPicPr>
          <p:cNvPr id="13" name="Picture 12"/>
          <p:cNvPicPr>
            <a:picLocks noChangeAspect="1"/>
          </p:cNvPicPr>
          <p:nvPr/>
        </p:nvPicPr>
        <p:blipFill>
          <a:blip r:embed="rId2">
            <a:alphaModFix/>
          </a:blip>
          <a:srcRect l="906" t="23741" r="76370" b="42168"/>
          <a:stretch>
            <a:fillRect/>
          </a:stretch>
        </p:blipFill>
        <p:spPr>
          <a:xfrm>
            <a:off x="7823176" y="2227989"/>
            <a:ext cx="3168674" cy="3168674"/>
          </a:xfrm>
          <a:custGeom>
            <a:avLst/>
            <a:gdLst/>
            <a:ahLst/>
            <a:cxnLst/>
            <a:rect l="l" t="t" r="r" b="b"/>
            <a:pathLst>
              <a:path w="3168674" h="3168674">
                <a:moveTo>
                  <a:pt x="1584337" y="0"/>
                </a:moveTo>
                <a:cubicBezTo>
                  <a:pt x="2459342" y="0"/>
                  <a:pt x="3168674" y="709332"/>
                  <a:pt x="3168674" y="1584337"/>
                </a:cubicBezTo>
                <a:cubicBezTo>
                  <a:pt x="3168674" y="2459342"/>
                  <a:pt x="2459342" y="3168674"/>
                  <a:pt x="1584337" y="3168674"/>
                </a:cubicBezTo>
                <a:cubicBezTo>
                  <a:pt x="709332" y="3168674"/>
                  <a:pt x="0" y="2459342"/>
                  <a:pt x="0" y="1584337"/>
                </a:cubicBezTo>
                <a:cubicBezTo>
                  <a:pt x="0" y="709332"/>
                  <a:pt x="709332" y="0"/>
                  <a:pt x="1584337" y="0"/>
                </a:cubicBezTo>
                <a:close/>
              </a:path>
            </a:pathLst>
          </a:custGeom>
          <a:noFill/>
          <a:ln>
            <a:noFill/>
          </a:ln>
        </p:spPr>
      </p:pic>
      <p:sp>
        <p:nvSpPr>
          <p:cNvPr id="14"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6"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Impact on Data Management</a:t>
            </a: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Adaptive Scopes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593">
                <a:ln w="12700">
                  <a:noFill/>
                </a:ln>
                <a:solidFill>
                  <a:srgbClr val="94ACFA">
                    <a:alpha val="100000"/>
                  </a:srgbClr>
                </a:solidFill>
                <a:latin typeface="poppins-bold"/>
                <a:ea typeface="poppins-bold"/>
                <a:cs typeface="poppins-bold"/>
              </a:rPr>
              <a:t> 02</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48220" y="3535257"/>
            <a:ext cx="3240000" cy="432000"/>
          </a:xfrm>
          <a:prstGeom prst="roundRect">
            <a:avLst>
              <a:gd name="adj" fmla="val 50000"/>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291080" y="3535257"/>
            <a:ext cx="3240000" cy="432000"/>
          </a:xfrm>
          <a:prstGeom prst="roundRect">
            <a:avLst>
              <a:gd name="adj" fmla="val 50000"/>
            </a:avLst>
          </a:prstGeom>
          <a:gradFill>
            <a:gsLst>
              <a:gs pos="0">
                <a:schemeClr val="accent1"/>
              </a:gs>
              <a:gs pos="100000">
                <a:schemeClr val="accent1">
                  <a:lumMod val="60000"/>
                  <a:lumOff val="4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5" name="标题 1"/>
          <p:cNvSpPr txBox="1"/>
          <p:nvPr/>
        </p:nvSpPr>
        <p:spPr>
          <a:xfrm>
            <a:off x="4473460" y="3535257"/>
            <a:ext cx="3240000" cy="432000"/>
          </a:xfrm>
          <a:prstGeom prst="roundRect">
            <a:avLst>
              <a:gd name="adj" fmla="val 50000"/>
            </a:avLst>
          </a:prstGeom>
          <a:gradFill>
            <a:gsLst>
              <a:gs pos="0">
                <a:schemeClr val="accent2"/>
              </a:gs>
              <a:gs pos="100000">
                <a:schemeClr val="accent2">
                  <a:lumMod val="60000"/>
                  <a:lumOff val="4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6" name="标题 1"/>
          <p:cNvSpPr txBox="1"/>
          <p:nvPr/>
        </p:nvSpPr>
        <p:spPr>
          <a:xfrm>
            <a:off x="832485" y="3567754"/>
            <a:ext cx="2871470" cy="366707"/>
          </a:xfrm>
          <a:prstGeom prst="rect">
            <a:avLst/>
          </a:prstGeom>
          <a:noFill/>
          <a:ln>
            <a:noFill/>
          </a:ln>
        </p:spPr>
        <p:txBody>
          <a:bodyPr vert="horz" wrap="square" lIns="0" tIns="0" rIns="0" bIns="0" rtlCol="0" anchor="ctr"/>
          <a:lstStyle/>
          <a:p>
            <a:pPr algn="ctr"/>
            <a:r>
              <a:rPr kumimoji="1" lang="en-US" altLang="zh-CN" sz="1041">
                <a:ln w="12700">
                  <a:noFill/>
                </a:ln>
                <a:solidFill>
                  <a:srgbClr val="FFFFFF">
                    <a:alpha val="100000"/>
                  </a:srgbClr>
                </a:solidFill>
                <a:latin typeface="poppins-bold"/>
                <a:ea typeface="poppins-bold"/>
                <a:cs typeface="poppins-bold"/>
              </a:rPr>
              <a:t>Definition of Scopes in Microsoft Purview</a:t>
            </a:r>
            <a:endParaRPr kumimoji="1" lang="zh-CN" altLang="en-US"/>
          </a:p>
        </p:txBody>
      </p:sp>
      <p:sp>
        <p:nvSpPr>
          <p:cNvPr id="7" name="标题 1"/>
          <p:cNvSpPr txBox="1"/>
          <p:nvPr/>
        </p:nvSpPr>
        <p:spPr>
          <a:xfrm>
            <a:off x="833120" y="4082728"/>
            <a:ext cx="2870200" cy="1543372"/>
          </a:xfrm>
          <a:prstGeom prst="rect">
            <a:avLst/>
          </a:prstGeom>
          <a:noFill/>
          <a:ln>
            <a:noFill/>
          </a:ln>
        </p:spPr>
        <p:txBody>
          <a:bodyPr vert="horz" wrap="square" lIns="0" tIns="0" rIns="0" bIns="0" rtlCol="0" anchor="t"/>
          <a:lstStyle/>
          <a:p>
            <a:pPr algn="ctr"/>
            <a:r>
              <a:rPr kumimoji="1" lang="en-US" altLang="zh-CN" sz="1182">
                <a:ln w="12700">
                  <a:noFill/>
                </a:ln>
                <a:solidFill>
                  <a:srgbClr val="404040">
                    <a:alpha val="100000"/>
                  </a:srgbClr>
                </a:solidFill>
                <a:latin typeface="Poppins"/>
                <a:ea typeface="Poppins"/>
                <a:cs typeface="Poppins"/>
              </a:rPr>
              <a:t>Scopes in Microsoft Purview refer to the contextual boundaries within which data governance policies and practices are applied, allowing for targeted data management.</a:t>
            </a:r>
            <a:endParaRPr kumimoji="1" lang="zh-CN" altLang="en-US"/>
          </a:p>
        </p:txBody>
      </p:sp>
      <p:sp>
        <p:nvSpPr>
          <p:cNvPr id="8" name="标题 1"/>
          <p:cNvSpPr txBox="1"/>
          <p:nvPr/>
        </p:nvSpPr>
        <p:spPr>
          <a:xfrm>
            <a:off x="4652011" y="3567754"/>
            <a:ext cx="2882899" cy="366707"/>
          </a:xfrm>
          <a:prstGeom prst="rect">
            <a:avLst/>
          </a:prstGeom>
          <a:noFill/>
          <a:ln>
            <a:noFill/>
          </a:ln>
        </p:spPr>
        <p:txBody>
          <a:bodyPr vert="horz" wrap="square" lIns="0" tIns="0" rIns="0" bIns="0" rtlCol="0" anchor="ctr"/>
          <a:lstStyle/>
          <a:p>
            <a:pPr algn="ctr"/>
            <a:r>
              <a:rPr kumimoji="1" lang="en-US" altLang="zh-CN" sz="1164">
                <a:ln w="12700">
                  <a:noFill/>
                </a:ln>
                <a:solidFill>
                  <a:srgbClr val="FFFFFF">
                    <a:alpha val="100000"/>
                  </a:srgbClr>
                </a:solidFill>
                <a:latin typeface="poppins-bold"/>
                <a:ea typeface="poppins-bold"/>
                <a:cs typeface="poppins-bold"/>
              </a:rPr>
              <a:t>Role of Scopes in Data Management</a:t>
            </a:r>
            <a:endParaRPr kumimoji="1" lang="zh-CN" altLang="en-US"/>
          </a:p>
        </p:txBody>
      </p:sp>
      <p:sp>
        <p:nvSpPr>
          <p:cNvPr id="9" name="标题 1"/>
          <p:cNvSpPr txBox="1"/>
          <p:nvPr/>
        </p:nvSpPr>
        <p:spPr>
          <a:xfrm>
            <a:off x="4652010" y="4082728"/>
            <a:ext cx="2882900" cy="1543372"/>
          </a:xfrm>
          <a:prstGeom prst="rect">
            <a:avLst/>
          </a:prstGeom>
          <a:noFill/>
          <a:ln>
            <a:noFill/>
          </a:ln>
        </p:spPr>
        <p:txBody>
          <a:bodyPr vert="horz" wrap="square" lIns="0" tIns="0" rIns="0" bIns="0" rtlCol="0" anchor="t"/>
          <a:lstStyle/>
          <a:p>
            <a:pPr algn="ctr"/>
            <a:r>
              <a:rPr kumimoji="1" lang="en-US" altLang="zh-CN" sz="1182">
                <a:ln w="12700">
                  <a:noFill/>
                </a:ln>
                <a:solidFill>
                  <a:srgbClr val="404040">
                    <a:alpha val="100000"/>
                  </a:srgbClr>
                </a:solidFill>
                <a:latin typeface="Poppins"/>
                <a:ea typeface="Poppins"/>
                <a:cs typeface="Poppins"/>
              </a:rPr>
              <a:t>Scopes help delineate different segments of data, enabling users to focus on specific datasets, thereby improving organization and accessibility for governance efforts.</a:t>
            </a:r>
            <a:endParaRPr kumimoji="1" lang="zh-CN" altLang="en-US"/>
          </a:p>
        </p:txBody>
      </p:sp>
      <p:sp>
        <p:nvSpPr>
          <p:cNvPr id="10" name="标题 1"/>
          <p:cNvSpPr txBox="1"/>
          <p:nvPr/>
        </p:nvSpPr>
        <p:spPr>
          <a:xfrm>
            <a:off x="8469630" y="4082728"/>
            <a:ext cx="2882900" cy="1543372"/>
          </a:xfrm>
          <a:prstGeom prst="rect">
            <a:avLst/>
          </a:prstGeom>
          <a:noFill/>
          <a:ln>
            <a:noFill/>
          </a:ln>
        </p:spPr>
        <p:txBody>
          <a:bodyPr vert="horz" wrap="square" lIns="0" tIns="0" rIns="0" bIns="0" rtlCol="0" anchor="t"/>
          <a:lstStyle/>
          <a:p>
            <a:pPr algn="ctr"/>
            <a:r>
              <a:rPr kumimoji="1" lang="en-US" altLang="zh-CN" sz="1182">
                <a:ln w="12700">
                  <a:noFill/>
                </a:ln>
                <a:solidFill>
                  <a:srgbClr val="404040">
                    <a:alpha val="100000"/>
                  </a:srgbClr>
                </a:solidFill>
                <a:latin typeface="Poppins"/>
                <a:ea typeface="Poppins"/>
                <a:cs typeface="Poppins"/>
              </a:rPr>
              <a:t>Utilizing scopes enhances clarity in data management, aids in compliance with regulations, and allows organizations to prioritize governance tasks effectively based on criticality.</a:t>
            </a:r>
            <a:endParaRPr kumimoji="1" lang="zh-CN" altLang="en-US"/>
          </a:p>
        </p:txBody>
      </p:sp>
      <p:sp>
        <p:nvSpPr>
          <p:cNvPr id="11" name="标题 1"/>
          <p:cNvSpPr txBox="1"/>
          <p:nvPr/>
        </p:nvSpPr>
        <p:spPr>
          <a:xfrm>
            <a:off x="195409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753231"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2009770"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rgbClr val="FFFFFF">
              <a:alpha val="100000"/>
            </a:srgbClr>
          </a:solidFill>
          <a:ln w="2669"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2043748" y="2029508"/>
            <a:ext cx="481961" cy="279527"/>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01</a:t>
            </a:r>
            <a:endParaRPr kumimoji="1" lang="zh-CN" altLang="en-US"/>
          </a:p>
        </p:txBody>
      </p:sp>
      <p:sp>
        <p:nvSpPr>
          <p:cNvPr id="15" name="标题 1"/>
          <p:cNvSpPr txBox="1"/>
          <p:nvPr/>
        </p:nvSpPr>
        <p:spPr>
          <a:xfrm>
            <a:off x="9610611"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9409752"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1"/>
              </a:gs>
              <a:gs pos="100000">
                <a:schemeClr val="accent1">
                  <a:lumMod val="60000"/>
                  <a:lumOff val="4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17" name="标题 1"/>
          <p:cNvSpPr txBox="1"/>
          <p:nvPr/>
        </p:nvSpPr>
        <p:spPr>
          <a:xfrm>
            <a:off x="9666291"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rgbClr val="FFFFFF">
              <a:alpha val="100000"/>
            </a:srgbClr>
          </a:solidFill>
          <a:ln w="2669"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9700269" y="2029508"/>
            <a:ext cx="481961" cy="279527"/>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03</a:t>
            </a:r>
            <a:endParaRPr kumimoji="1" lang="zh-CN" altLang="en-US"/>
          </a:p>
        </p:txBody>
      </p:sp>
      <p:sp>
        <p:nvSpPr>
          <p:cNvPr id="19" name="标题 1"/>
          <p:cNvSpPr txBox="1"/>
          <p:nvPr/>
        </p:nvSpPr>
        <p:spPr>
          <a:xfrm>
            <a:off x="5782350" y="2828059"/>
            <a:ext cx="669530" cy="175358"/>
          </a:xfrm>
          <a:custGeom>
            <a:avLst/>
            <a:gdLst>
              <a:gd name="connsiteX0" fmla="*/ 778672 w 778671"/>
              <a:gd name="connsiteY0" fmla="*/ 187955 h 375910"/>
              <a:gd name="connsiteX1" fmla="*/ 389336 w 778671"/>
              <a:gd name="connsiteY1" fmla="*/ 375911 h 375910"/>
              <a:gd name="connsiteX2" fmla="*/ 0 w 778671"/>
              <a:gd name="connsiteY2" fmla="*/ 187955 h 375910"/>
              <a:gd name="connsiteX3" fmla="*/ 389336 w 778671"/>
              <a:gd name="connsiteY3" fmla="*/ 0 h 375910"/>
              <a:gd name="connsiteX4" fmla="*/ 778672 w 778671"/>
              <a:gd name="connsiteY4" fmla="*/ 187955 h 375910"/>
            </a:gdLst>
            <a:ahLst/>
            <a:cxnLst/>
            <a:rect l="l" t="t" r="r" b="b"/>
            <a:pathLst>
              <a:path w="778671" h="375910">
                <a:moveTo>
                  <a:pt x="778672" y="187955"/>
                </a:moveTo>
                <a:cubicBezTo>
                  <a:pt x="778672" y="291760"/>
                  <a:pt x="604360" y="375911"/>
                  <a:pt x="389336" y="375911"/>
                </a:cubicBezTo>
                <a:cubicBezTo>
                  <a:pt x="174312" y="375911"/>
                  <a:pt x="0" y="291760"/>
                  <a:pt x="0" y="187955"/>
                </a:cubicBezTo>
                <a:cubicBezTo>
                  <a:pt x="0" y="84150"/>
                  <a:pt x="174312" y="0"/>
                  <a:pt x="389336" y="0"/>
                </a:cubicBezTo>
                <a:cubicBezTo>
                  <a:pt x="604360" y="0"/>
                  <a:pt x="778672" y="84150"/>
                  <a:pt x="778672" y="187955"/>
                </a:cubicBezTo>
                <a:close/>
              </a:path>
            </a:pathLst>
          </a:custGeom>
          <a:solidFill>
            <a:schemeClr val="bg1">
              <a:lumMod val="95000"/>
            </a:schemeClr>
          </a:solidFill>
          <a:ln w="2669" cap="flat">
            <a:no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5581491" y="1682269"/>
            <a:ext cx="1071249" cy="1253533"/>
          </a:xfrm>
          <a:custGeom>
            <a:avLst/>
            <a:gdLst>
              <a:gd name="connsiteX0" fmla="*/ 710840 w 1245875"/>
              <a:gd name="connsiteY0" fmla="*/ 1422970 h 1457874"/>
              <a:gd name="connsiteX1" fmla="*/ 1245707 w 1245875"/>
              <a:gd name="connsiteY1" fmla="*/ 610064 h 1457874"/>
              <a:gd name="connsiteX2" fmla="*/ 622770 w 1245875"/>
              <a:gd name="connsiteY2" fmla="*/ -120 h 1457874"/>
              <a:gd name="connsiteX3" fmla="*/ -168 w 1245875"/>
              <a:gd name="connsiteY3" fmla="*/ 610064 h 1457874"/>
              <a:gd name="connsiteX4" fmla="*/ 534699 w 1245875"/>
              <a:gd name="connsiteY4" fmla="*/ 1422970 h 1457874"/>
              <a:gd name="connsiteX5" fmla="*/ 534699 w 1245875"/>
              <a:gd name="connsiteY5" fmla="*/ 1422970 h 1457874"/>
              <a:gd name="connsiteX6" fmla="*/ 710840 w 1245875"/>
              <a:gd name="connsiteY6" fmla="*/ 1422970 h 1457874"/>
            </a:gdLst>
            <a:ahLst/>
            <a:cxnLst/>
            <a:rect l="l" t="t" r="r" b="b"/>
            <a:pathLst>
              <a:path w="1245875" h="1457874">
                <a:moveTo>
                  <a:pt x="710840" y="1422970"/>
                </a:moveTo>
                <a:cubicBezTo>
                  <a:pt x="1067418" y="1089196"/>
                  <a:pt x="1245707" y="818229"/>
                  <a:pt x="1245707" y="610064"/>
                </a:cubicBezTo>
                <a:cubicBezTo>
                  <a:pt x="1245707" y="273060"/>
                  <a:pt x="966808" y="-120"/>
                  <a:pt x="622770" y="-120"/>
                </a:cubicBezTo>
                <a:cubicBezTo>
                  <a:pt x="278731" y="-120"/>
                  <a:pt x="-168" y="273060"/>
                  <a:pt x="-168" y="610064"/>
                </a:cubicBezTo>
                <a:cubicBezTo>
                  <a:pt x="-168" y="818229"/>
                  <a:pt x="178121" y="1089196"/>
                  <a:pt x="534699" y="1422970"/>
                </a:cubicBezTo>
                <a:lnTo>
                  <a:pt x="534699" y="1422970"/>
                </a:lnTo>
                <a:cubicBezTo>
                  <a:pt x="584255" y="1469350"/>
                  <a:pt x="661287" y="1469350"/>
                  <a:pt x="710840" y="1422970"/>
                </a:cubicBezTo>
                <a:close/>
              </a:path>
            </a:pathLst>
          </a:custGeom>
          <a:gradFill>
            <a:gsLst>
              <a:gs pos="0">
                <a:schemeClr val="accent2"/>
              </a:gs>
              <a:gs pos="100000">
                <a:schemeClr val="accent2">
                  <a:lumMod val="60000"/>
                  <a:lumOff val="40000"/>
                </a:schemeClr>
              </a:gs>
            </a:gsLst>
            <a:lin ang="16200000" scaled="0"/>
          </a:gradFill>
          <a:ln w="12700" cap="sq">
            <a:noFill/>
            <a:miter/>
          </a:ln>
          <a:effectLst/>
        </p:spPr>
        <p:txBody>
          <a:bodyPr vert="horz" wrap="square" lIns="45720" tIns="22860" rIns="45720" bIns="22860" rtlCol="0" anchor="ctr"/>
          <a:lstStyle/>
          <a:p>
            <a:pPr algn="ctr"/>
            <a:r>
              <a:rPr kumimoji="1" lang="en-US" altLang="zh-CN" sz="1800">
                <a:ln w="12700">
                  <a:noFill/>
                </a:ln>
                <a:solidFill>
                  <a:srgbClr val="FFFFFF">
                    <a:alpha val="100000"/>
                  </a:srgbClr>
                </a:solidFill>
                <a:latin typeface="poppins-bold"/>
                <a:ea typeface="poppins-bold"/>
                <a:cs typeface="poppins-bold"/>
              </a:rPr>
              <a:t>15</a:t>
            </a:r>
            <a:endParaRPr kumimoji="1" lang="zh-CN" altLang="en-US"/>
          </a:p>
        </p:txBody>
      </p:sp>
      <p:sp>
        <p:nvSpPr>
          <p:cNvPr id="21" name="标题 1"/>
          <p:cNvSpPr txBox="1"/>
          <p:nvPr/>
        </p:nvSpPr>
        <p:spPr>
          <a:xfrm>
            <a:off x="5838030" y="1920339"/>
            <a:ext cx="558170" cy="558170"/>
          </a:xfrm>
          <a:custGeom>
            <a:avLst/>
            <a:gdLst>
              <a:gd name="connsiteX0" fmla="*/ 472573 w 472573"/>
              <a:gd name="connsiteY0" fmla="*/ 236287 h 472573"/>
              <a:gd name="connsiteX1" fmla="*/ 236287 w 472573"/>
              <a:gd name="connsiteY1" fmla="*/ 472573 h 472573"/>
              <a:gd name="connsiteX2" fmla="*/ 0 w 472573"/>
              <a:gd name="connsiteY2" fmla="*/ 236287 h 472573"/>
              <a:gd name="connsiteX3" fmla="*/ 236287 w 472573"/>
              <a:gd name="connsiteY3" fmla="*/ 0 h 472573"/>
              <a:gd name="connsiteX4" fmla="*/ 472573 w 472573"/>
              <a:gd name="connsiteY4" fmla="*/ 236287 h 472573"/>
            </a:gdLst>
            <a:ahLst/>
            <a:cxnLst/>
            <a:rect l="l" t="t" r="r" b="b"/>
            <a:pathLst>
              <a:path w="472573" h="472573">
                <a:moveTo>
                  <a:pt x="472573" y="236287"/>
                </a:moveTo>
                <a:cubicBezTo>
                  <a:pt x="472573" y="366784"/>
                  <a:pt x="366784" y="472573"/>
                  <a:pt x="236287" y="472573"/>
                </a:cubicBezTo>
                <a:cubicBezTo>
                  <a:pt x="105789" y="472573"/>
                  <a:pt x="0" y="366784"/>
                  <a:pt x="0" y="236287"/>
                </a:cubicBezTo>
                <a:cubicBezTo>
                  <a:pt x="0" y="105789"/>
                  <a:pt x="105789" y="0"/>
                  <a:pt x="236287" y="0"/>
                </a:cubicBezTo>
                <a:cubicBezTo>
                  <a:pt x="366784" y="0"/>
                  <a:pt x="472573" y="105789"/>
                  <a:pt x="472573" y="236287"/>
                </a:cubicBezTo>
                <a:close/>
              </a:path>
            </a:pathLst>
          </a:custGeom>
          <a:solidFill>
            <a:srgbClr val="FFFFFF">
              <a:alpha val="100000"/>
            </a:srgbClr>
          </a:solidFill>
          <a:ln w="2669"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5872008" y="2029508"/>
            <a:ext cx="481961" cy="279527"/>
          </a:xfrm>
          <a:prstGeom prst="rect">
            <a:avLst/>
          </a:prstGeom>
          <a:noFill/>
          <a:ln>
            <a:noFill/>
          </a:ln>
        </p:spPr>
        <p:txBody>
          <a:bodyPr vert="horz" wrap="square" lIns="0" tIns="0" rIns="0" bIns="0" rtlCol="0" anchor="b"/>
          <a:lstStyle/>
          <a:p>
            <a:pPr algn="ctr"/>
            <a:r>
              <a:rPr kumimoji="1" lang="en-US" altLang="zh-CN" sz="1600">
                <a:ln w="12700">
                  <a:noFill/>
                </a:ln>
                <a:solidFill>
                  <a:srgbClr val="000627">
                    <a:alpha val="100000"/>
                  </a:srgbClr>
                </a:solidFill>
                <a:latin typeface="poppins-bold"/>
                <a:ea typeface="poppins-bold"/>
                <a:cs typeface="poppins-bold"/>
              </a:rPr>
              <a:t>02</a:t>
            </a:r>
            <a:endParaRPr kumimoji="1" lang="zh-CN" altLang="en-US"/>
          </a:p>
        </p:txBody>
      </p:sp>
      <p:cxnSp>
        <p:nvCxnSpPr>
          <p:cNvPr id="23" name="标题 1"/>
          <p:cNvCxnSpPr/>
          <p:nvPr/>
        </p:nvCxnSpPr>
        <p:spPr>
          <a:xfrm>
            <a:off x="673100" y="3255644"/>
            <a:ext cx="10845800" cy="0"/>
          </a:xfrm>
          <a:prstGeom prst="straightConnector1">
            <a:avLst/>
          </a:prstGeom>
          <a:noFill/>
          <a:ln w="6350" cap="sq">
            <a:solidFill>
              <a:schemeClr val="bg1">
                <a:lumMod val="85000"/>
              </a:schemeClr>
            </a:solidFill>
            <a:miter/>
            <a:tailEnd type="none"/>
          </a:ln>
        </p:spPr>
      </p:cxnSp>
      <p:sp>
        <p:nvSpPr>
          <p:cNvPr id="24" name="标题 1"/>
          <p:cNvSpPr txBox="1"/>
          <p:nvPr/>
        </p:nvSpPr>
        <p:spPr>
          <a:xfrm flipV="1">
            <a:off x="2202180" y="3179444"/>
            <a:ext cx="152400" cy="1524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5" name="标题 1"/>
          <p:cNvSpPr txBox="1"/>
          <p:nvPr/>
        </p:nvSpPr>
        <p:spPr>
          <a:xfrm flipV="1">
            <a:off x="6019800" y="3179444"/>
            <a:ext cx="152400" cy="152400"/>
          </a:xfrm>
          <a:prstGeom prst="ellipse">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flipV="1">
            <a:off x="9837420" y="3179444"/>
            <a:ext cx="152400" cy="1524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3523093" y="2050911"/>
            <a:ext cx="1030084" cy="510360"/>
          </a:xfrm>
          <a:prstGeom prst="rightArrow">
            <a:avLst>
              <a:gd name="adj1" fmla="val 53836"/>
              <a:gd name="adj2" fmla="val 49472"/>
            </a:avLst>
          </a:prstGeom>
          <a:gradFill>
            <a:gsLst>
              <a:gs pos="0">
                <a:schemeClr val="accent1">
                  <a:alpha val="50000"/>
                </a:schemeClr>
              </a:gs>
              <a:gs pos="100000">
                <a:schemeClr val="accent1">
                  <a:alpha val="0"/>
                </a:schemeClr>
              </a:gs>
            </a:gsLst>
            <a:lin ang="10800000" scaled="0"/>
          </a:gradFill>
          <a:ln w="12700" cap="sq">
            <a:no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7377187" y="2023142"/>
            <a:ext cx="1030084" cy="510360"/>
          </a:xfrm>
          <a:prstGeom prst="rightArrow">
            <a:avLst>
              <a:gd name="adj1" fmla="val 53836"/>
              <a:gd name="adj2" fmla="val 49472"/>
            </a:avLst>
          </a:prstGeom>
          <a:gradFill>
            <a:gsLst>
              <a:gs pos="0">
                <a:schemeClr val="accent2">
                  <a:alpha val="50000"/>
                </a:schemeClr>
              </a:gs>
              <a:gs pos="100000">
                <a:schemeClr val="accent2">
                  <a:alpha val="0"/>
                </a:schemeClr>
              </a:gs>
            </a:gsLst>
            <a:lin ang="10800000" scaled="0"/>
          </a:gradFill>
          <a:ln w="1270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8472171" y="3567754"/>
            <a:ext cx="2877819" cy="366707"/>
          </a:xfrm>
          <a:prstGeom prst="rect">
            <a:avLst/>
          </a:prstGeom>
          <a:noFill/>
          <a:ln>
            <a:noFill/>
          </a:ln>
        </p:spPr>
        <p:txBody>
          <a:bodyPr vert="horz" wrap="square" lIns="0" tIns="0" rIns="0" bIns="0" rtlCol="0" anchor="ctr"/>
          <a:lstStyle/>
          <a:p>
            <a:pPr algn="ctr"/>
            <a:r>
              <a:rPr kumimoji="1" lang="en-US" altLang="zh-CN" sz="1577">
                <a:ln w="12700">
                  <a:noFill/>
                </a:ln>
                <a:solidFill>
                  <a:srgbClr val="FFFFFF">
                    <a:alpha val="100000"/>
                  </a:srgbClr>
                </a:solidFill>
                <a:latin typeface="poppins-bold"/>
                <a:ea typeface="poppins-bold"/>
                <a:cs typeface="poppins-bold"/>
              </a:rPr>
              <a:t>Benefits of Utilizing Scopes</a:t>
            </a:r>
            <a:endParaRPr kumimoji="1" lang="zh-CN" altLang="en-US"/>
          </a:p>
        </p:txBody>
      </p:sp>
      <p:sp>
        <p:nvSpPr>
          <p:cNvPr id="30"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Understanding Scopes</a:t>
            </a:r>
            <a:endParaRPr kumimoji="1" lang="zh-CN" altLang="en-US"/>
          </a:p>
        </p:txBody>
      </p:sp>
      <p:sp>
        <p:nvSpPr>
          <p:cNvPr id="31"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2"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678305" y="1702090"/>
            <a:ext cx="2406772" cy="3800475"/>
          </a:xfrm>
          <a:prstGeom prst="roundRect">
            <a:avLst>
              <a:gd name="adj" fmla="val 7042"/>
            </a:avLst>
          </a:prstGeom>
          <a:gradFill>
            <a:gsLst>
              <a:gs pos="0">
                <a:schemeClr val="accent1"/>
              </a:gs>
              <a:gs pos="100000">
                <a:schemeClr val="accent1">
                  <a:lumMod val="85000"/>
                  <a:lumOff val="15000"/>
                </a:schemeClr>
              </a:gs>
            </a:gsLst>
            <a:lin ang="16200000" scaled="0"/>
          </a:gradFill>
          <a:ln w="12700" cap="sq">
            <a:noFill/>
            <a:miter/>
          </a:ln>
          <a:effectLst>
            <a:outerShdw blurRad="330200" dist="25400" dir="5400000" sx="90000" sy="90000" algn="t" rotWithShape="0">
              <a:schemeClr val="accent1">
                <a:lumMod val="75000"/>
                <a:alpha val="43000"/>
              </a:schemeClr>
            </a:outerShdw>
          </a:effectLst>
        </p:spPr>
        <p:txBody>
          <a:bodyPr vert="horz" wrap="square" lIns="45720" tIns="22860" rIns="45720" bIns="22860" rtlCol="0" anchor="ctr"/>
          <a:lstStyle/>
          <a:p>
            <a:pPr algn="ctr"/>
            <a:endParaRPr kumimoji="1" lang="zh-CN" altLang="en-US"/>
          </a:p>
        </p:txBody>
      </p:sp>
      <p:sp>
        <p:nvSpPr>
          <p:cNvPr id="4" name="标题 1"/>
          <p:cNvSpPr txBox="1"/>
          <p:nvPr/>
        </p:nvSpPr>
        <p:spPr>
          <a:xfrm>
            <a:off x="2969943" y="1702090"/>
            <a:ext cx="1115135" cy="1236830"/>
          </a:xfrm>
          <a:custGeom>
            <a:avLst/>
            <a:gdLst>
              <a:gd name="connsiteX0" fmla="*/ 0 w 1115135"/>
              <a:gd name="connsiteY0" fmla="*/ 0 h 1236830"/>
              <a:gd name="connsiteX1" fmla="*/ 945650 w 1115135"/>
              <a:gd name="connsiteY1" fmla="*/ 0 h 1236830"/>
              <a:gd name="connsiteX2" fmla="*/ 1115135 w 1115135"/>
              <a:gd name="connsiteY2" fmla="*/ 169485 h 1236830"/>
              <a:gd name="connsiteX3" fmla="*/ 1115135 w 1115135"/>
              <a:gd name="connsiteY3" fmla="*/ 1236830 h 1236830"/>
            </a:gdLst>
            <a:ahLst/>
            <a:cxnLst/>
            <a:rect l="l" t="t" r="r" b="b"/>
            <a:pathLst>
              <a:path w="1115135" h="1236830">
                <a:moveTo>
                  <a:pt x="0" y="0"/>
                </a:moveTo>
                <a:lnTo>
                  <a:pt x="945650" y="0"/>
                </a:lnTo>
                <a:cubicBezTo>
                  <a:pt x="1039254" y="0"/>
                  <a:pt x="1115135" y="75881"/>
                  <a:pt x="1115135" y="169485"/>
                </a:cubicBezTo>
                <a:lnTo>
                  <a:pt x="1115135" y="1236830"/>
                </a:ln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678306" y="3592608"/>
            <a:ext cx="1722033" cy="1909957"/>
          </a:xfrm>
          <a:custGeom>
            <a:avLst/>
            <a:gdLst>
              <a:gd name="connsiteX0" fmla="*/ 0 w 1722033"/>
              <a:gd name="connsiteY0" fmla="*/ 0 h 1909957"/>
              <a:gd name="connsiteX1" fmla="*/ 1722033 w 1722033"/>
              <a:gd name="connsiteY1" fmla="*/ 1909957 h 1909957"/>
              <a:gd name="connsiteX2" fmla="*/ 169485 w 1722033"/>
              <a:gd name="connsiteY2" fmla="*/ 1909957 h 1909957"/>
              <a:gd name="connsiteX3" fmla="*/ 0 w 1722033"/>
              <a:gd name="connsiteY3" fmla="*/ 1740472 h 1909957"/>
            </a:gdLst>
            <a:ahLst/>
            <a:cxnLst/>
            <a:rect l="l" t="t" r="r" b="b"/>
            <a:pathLst>
              <a:path w="1722033" h="1909957">
                <a:moveTo>
                  <a:pt x="0" y="0"/>
                </a:moveTo>
                <a:lnTo>
                  <a:pt x="1722033" y="1909957"/>
                </a:lnTo>
                <a:lnTo>
                  <a:pt x="169485" y="1909957"/>
                </a:lnTo>
                <a:cubicBezTo>
                  <a:pt x="75881" y="1909957"/>
                  <a:pt x="0" y="1834076"/>
                  <a:pt x="0" y="1740472"/>
                </a:cubicBez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1786366">
            <a:off x="2161391" y="1923284"/>
            <a:ext cx="1440600" cy="1319890"/>
          </a:xfrm>
          <a:custGeom>
            <a:avLst/>
            <a:gdLst>
              <a:gd name="connsiteX0" fmla="*/ 946270 w 1440600"/>
              <a:gd name="connsiteY0" fmla="*/ -941 h 1319890"/>
              <a:gd name="connsiteX1" fmla="*/ 495739 w 1440600"/>
              <a:gd name="connsiteY1" fmla="*/ -941 h 1319890"/>
              <a:gd name="connsiteX2" fmla="*/ 262091 w 1440600"/>
              <a:gd name="connsiteY2" fmla="*/ 133944 h 1319890"/>
              <a:gd name="connsiteX3" fmla="*/ 36826 w 1440600"/>
              <a:gd name="connsiteY3" fmla="*/ 524119 h 1319890"/>
              <a:gd name="connsiteX4" fmla="*/ 36826 w 1440600"/>
              <a:gd name="connsiteY4" fmla="*/ 793888 h 1319890"/>
              <a:gd name="connsiteX5" fmla="*/ 262091 w 1440600"/>
              <a:gd name="connsiteY5" fmla="*/ 1184064 h 1319890"/>
              <a:gd name="connsiteX6" fmla="*/ 495739 w 1440600"/>
              <a:gd name="connsiteY6" fmla="*/ 1318949 h 1319890"/>
              <a:gd name="connsiteX7" fmla="*/ 946270 w 1440600"/>
              <a:gd name="connsiteY7" fmla="*/ 1318949 h 1319890"/>
              <a:gd name="connsiteX8" fmla="*/ 1179917 w 1440600"/>
              <a:gd name="connsiteY8" fmla="*/ 1184064 h 1319890"/>
              <a:gd name="connsiteX9" fmla="*/ 1405183 w 1440600"/>
              <a:gd name="connsiteY9" fmla="*/ 793888 h 1319890"/>
              <a:gd name="connsiteX10" fmla="*/ 1405183 w 1440600"/>
              <a:gd name="connsiteY10" fmla="*/ 524119 h 1319890"/>
              <a:gd name="connsiteX11" fmla="*/ 1179917 w 1440600"/>
              <a:gd name="connsiteY11" fmla="*/ 133944 h 1319890"/>
              <a:gd name="connsiteX12" fmla="*/ 946270 w 1440600"/>
              <a:gd name="connsiteY12" fmla="*/ -941 h 1319890"/>
            </a:gdLst>
            <a:ahLst/>
            <a:cxnLst/>
            <a:rect l="l" t="t" r="r" b="b"/>
            <a:pathLst>
              <a:path w="1440600" h="1319890">
                <a:moveTo>
                  <a:pt x="946270" y="-941"/>
                </a:moveTo>
                <a:lnTo>
                  <a:pt x="495739" y="-941"/>
                </a:lnTo>
                <a:cubicBezTo>
                  <a:pt x="399354" y="-941"/>
                  <a:pt x="310284" y="50468"/>
                  <a:pt x="262091" y="133944"/>
                </a:cubicBezTo>
                <a:lnTo>
                  <a:pt x="36826" y="524119"/>
                </a:lnTo>
                <a:cubicBezTo>
                  <a:pt x="-11336" y="607595"/>
                  <a:pt x="-11336" y="710412"/>
                  <a:pt x="36826" y="793888"/>
                </a:cubicBezTo>
                <a:lnTo>
                  <a:pt x="262091" y="1184064"/>
                </a:lnTo>
                <a:cubicBezTo>
                  <a:pt x="310284" y="1267586"/>
                  <a:pt x="399354" y="1318949"/>
                  <a:pt x="495739" y="1318949"/>
                </a:cubicBezTo>
                <a:lnTo>
                  <a:pt x="946270" y="1318949"/>
                </a:lnTo>
                <a:cubicBezTo>
                  <a:pt x="1042655" y="1318949"/>
                  <a:pt x="1131725" y="1267586"/>
                  <a:pt x="1179917" y="1184064"/>
                </a:cubicBezTo>
                <a:lnTo>
                  <a:pt x="1405183" y="793888"/>
                </a:lnTo>
                <a:cubicBezTo>
                  <a:pt x="1453345" y="710412"/>
                  <a:pt x="1453345" y="607595"/>
                  <a:pt x="1405183" y="524119"/>
                </a:cubicBezTo>
                <a:lnTo>
                  <a:pt x="1179917" y="133944"/>
                </a:lnTo>
                <a:cubicBezTo>
                  <a:pt x="1131725" y="50468"/>
                  <a:pt x="1042655" y="-941"/>
                  <a:pt x="946270" y="-941"/>
                </a:cubicBezTo>
                <a:close/>
              </a:path>
            </a:pathLst>
          </a:custGeom>
          <a:solidFill>
            <a:srgbClr val="FFFFFF">
              <a:alpha val="100000"/>
            </a:srgbClr>
          </a:solidFill>
          <a:ln w="1524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4925917" y="1702090"/>
            <a:ext cx="2406772" cy="3800475"/>
          </a:xfrm>
          <a:prstGeom prst="roundRect">
            <a:avLst>
              <a:gd name="adj" fmla="val 7042"/>
            </a:avLst>
          </a:prstGeom>
          <a:gradFill>
            <a:gsLst>
              <a:gs pos="0">
                <a:schemeClr val="accent2"/>
              </a:gs>
              <a:gs pos="100000">
                <a:schemeClr val="accent2">
                  <a:lumMod val="85000"/>
                  <a:lumOff val="15000"/>
                </a:schemeClr>
              </a:gs>
            </a:gsLst>
            <a:lin ang="16200000" scaled="0"/>
          </a:gradFill>
          <a:ln w="12700" cap="sq">
            <a:noFill/>
            <a:miter/>
          </a:ln>
          <a:effectLst>
            <a:outerShdw blurRad="330200" dist="25400" dir="5400000" sx="90000" sy="90000" algn="t" rotWithShape="0">
              <a:schemeClr val="accent2">
                <a:lumMod val="75000"/>
                <a:alpha val="43000"/>
              </a:schemeClr>
            </a:outerShdw>
          </a:effectLst>
        </p:spPr>
        <p:txBody>
          <a:bodyPr vert="horz" wrap="square" lIns="45720" tIns="22860" rIns="45720" bIns="22860" rtlCol="0" anchor="ctr"/>
          <a:lstStyle/>
          <a:p>
            <a:pPr algn="ctr"/>
            <a:endParaRPr kumimoji="1" lang="zh-CN" altLang="en-US"/>
          </a:p>
        </p:txBody>
      </p:sp>
      <p:sp>
        <p:nvSpPr>
          <p:cNvPr id="8" name="标题 1"/>
          <p:cNvSpPr txBox="1"/>
          <p:nvPr/>
        </p:nvSpPr>
        <p:spPr>
          <a:xfrm>
            <a:off x="6217555" y="1702090"/>
            <a:ext cx="1115135" cy="1236830"/>
          </a:xfrm>
          <a:custGeom>
            <a:avLst/>
            <a:gdLst>
              <a:gd name="connsiteX0" fmla="*/ 0 w 1115135"/>
              <a:gd name="connsiteY0" fmla="*/ 0 h 1236830"/>
              <a:gd name="connsiteX1" fmla="*/ 945650 w 1115135"/>
              <a:gd name="connsiteY1" fmla="*/ 0 h 1236830"/>
              <a:gd name="connsiteX2" fmla="*/ 1115135 w 1115135"/>
              <a:gd name="connsiteY2" fmla="*/ 169485 h 1236830"/>
              <a:gd name="connsiteX3" fmla="*/ 1115135 w 1115135"/>
              <a:gd name="connsiteY3" fmla="*/ 1236830 h 1236830"/>
            </a:gdLst>
            <a:ahLst/>
            <a:cxnLst/>
            <a:rect l="l" t="t" r="r" b="b"/>
            <a:pathLst>
              <a:path w="1115135" h="1236830">
                <a:moveTo>
                  <a:pt x="0" y="0"/>
                </a:moveTo>
                <a:lnTo>
                  <a:pt x="945650" y="0"/>
                </a:lnTo>
                <a:cubicBezTo>
                  <a:pt x="1039254" y="0"/>
                  <a:pt x="1115135" y="75881"/>
                  <a:pt x="1115135" y="169485"/>
                </a:cubicBezTo>
                <a:lnTo>
                  <a:pt x="1115135" y="1236830"/>
                </a:ln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925918" y="3592608"/>
            <a:ext cx="1722033" cy="1909957"/>
          </a:xfrm>
          <a:custGeom>
            <a:avLst/>
            <a:gdLst>
              <a:gd name="connsiteX0" fmla="*/ 0 w 1722033"/>
              <a:gd name="connsiteY0" fmla="*/ 0 h 1909957"/>
              <a:gd name="connsiteX1" fmla="*/ 1722033 w 1722033"/>
              <a:gd name="connsiteY1" fmla="*/ 1909957 h 1909957"/>
              <a:gd name="connsiteX2" fmla="*/ 169485 w 1722033"/>
              <a:gd name="connsiteY2" fmla="*/ 1909957 h 1909957"/>
              <a:gd name="connsiteX3" fmla="*/ 0 w 1722033"/>
              <a:gd name="connsiteY3" fmla="*/ 1740472 h 1909957"/>
            </a:gdLst>
            <a:ahLst/>
            <a:cxnLst/>
            <a:rect l="l" t="t" r="r" b="b"/>
            <a:pathLst>
              <a:path w="1722033" h="1909957">
                <a:moveTo>
                  <a:pt x="0" y="0"/>
                </a:moveTo>
                <a:lnTo>
                  <a:pt x="1722033" y="1909957"/>
                </a:lnTo>
                <a:lnTo>
                  <a:pt x="169485" y="1909957"/>
                </a:lnTo>
                <a:cubicBezTo>
                  <a:pt x="75881" y="1909957"/>
                  <a:pt x="0" y="1834076"/>
                  <a:pt x="0" y="1740472"/>
                </a:cubicBez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1786366">
            <a:off x="5409003" y="1923284"/>
            <a:ext cx="1440600" cy="1319890"/>
          </a:xfrm>
          <a:custGeom>
            <a:avLst/>
            <a:gdLst>
              <a:gd name="connsiteX0" fmla="*/ 946270 w 1440600"/>
              <a:gd name="connsiteY0" fmla="*/ -941 h 1319890"/>
              <a:gd name="connsiteX1" fmla="*/ 495739 w 1440600"/>
              <a:gd name="connsiteY1" fmla="*/ -941 h 1319890"/>
              <a:gd name="connsiteX2" fmla="*/ 262091 w 1440600"/>
              <a:gd name="connsiteY2" fmla="*/ 133944 h 1319890"/>
              <a:gd name="connsiteX3" fmla="*/ 36826 w 1440600"/>
              <a:gd name="connsiteY3" fmla="*/ 524119 h 1319890"/>
              <a:gd name="connsiteX4" fmla="*/ 36826 w 1440600"/>
              <a:gd name="connsiteY4" fmla="*/ 793888 h 1319890"/>
              <a:gd name="connsiteX5" fmla="*/ 262091 w 1440600"/>
              <a:gd name="connsiteY5" fmla="*/ 1184064 h 1319890"/>
              <a:gd name="connsiteX6" fmla="*/ 495739 w 1440600"/>
              <a:gd name="connsiteY6" fmla="*/ 1318949 h 1319890"/>
              <a:gd name="connsiteX7" fmla="*/ 946270 w 1440600"/>
              <a:gd name="connsiteY7" fmla="*/ 1318949 h 1319890"/>
              <a:gd name="connsiteX8" fmla="*/ 1179917 w 1440600"/>
              <a:gd name="connsiteY8" fmla="*/ 1184064 h 1319890"/>
              <a:gd name="connsiteX9" fmla="*/ 1405183 w 1440600"/>
              <a:gd name="connsiteY9" fmla="*/ 793888 h 1319890"/>
              <a:gd name="connsiteX10" fmla="*/ 1405183 w 1440600"/>
              <a:gd name="connsiteY10" fmla="*/ 524119 h 1319890"/>
              <a:gd name="connsiteX11" fmla="*/ 1179917 w 1440600"/>
              <a:gd name="connsiteY11" fmla="*/ 133944 h 1319890"/>
              <a:gd name="connsiteX12" fmla="*/ 946270 w 1440600"/>
              <a:gd name="connsiteY12" fmla="*/ -941 h 1319890"/>
            </a:gdLst>
            <a:ahLst/>
            <a:cxnLst/>
            <a:rect l="l" t="t" r="r" b="b"/>
            <a:pathLst>
              <a:path w="1440600" h="1319890">
                <a:moveTo>
                  <a:pt x="946270" y="-941"/>
                </a:moveTo>
                <a:lnTo>
                  <a:pt x="495739" y="-941"/>
                </a:lnTo>
                <a:cubicBezTo>
                  <a:pt x="399354" y="-941"/>
                  <a:pt x="310284" y="50468"/>
                  <a:pt x="262091" y="133944"/>
                </a:cubicBezTo>
                <a:lnTo>
                  <a:pt x="36826" y="524119"/>
                </a:lnTo>
                <a:cubicBezTo>
                  <a:pt x="-11336" y="607595"/>
                  <a:pt x="-11336" y="710412"/>
                  <a:pt x="36826" y="793888"/>
                </a:cubicBezTo>
                <a:lnTo>
                  <a:pt x="262091" y="1184064"/>
                </a:lnTo>
                <a:cubicBezTo>
                  <a:pt x="310284" y="1267586"/>
                  <a:pt x="399354" y="1318949"/>
                  <a:pt x="495739" y="1318949"/>
                </a:cubicBezTo>
                <a:lnTo>
                  <a:pt x="946270" y="1318949"/>
                </a:lnTo>
                <a:cubicBezTo>
                  <a:pt x="1042655" y="1318949"/>
                  <a:pt x="1131725" y="1267586"/>
                  <a:pt x="1179917" y="1184064"/>
                </a:cubicBezTo>
                <a:lnTo>
                  <a:pt x="1405183" y="793888"/>
                </a:lnTo>
                <a:cubicBezTo>
                  <a:pt x="1453345" y="710412"/>
                  <a:pt x="1453345" y="607595"/>
                  <a:pt x="1405183" y="524119"/>
                </a:cubicBezTo>
                <a:lnTo>
                  <a:pt x="1179917" y="133944"/>
                </a:lnTo>
                <a:cubicBezTo>
                  <a:pt x="1131725" y="50468"/>
                  <a:pt x="1042655" y="-941"/>
                  <a:pt x="946270" y="-941"/>
                </a:cubicBezTo>
                <a:close/>
              </a:path>
            </a:pathLst>
          </a:custGeom>
          <a:solidFill>
            <a:srgbClr val="FFFFFF">
              <a:alpha val="100000"/>
            </a:srgbClr>
          </a:solidFill>
          <a:ln w="15240" cap="flat">
            <a:no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8150669" y="1702090"/>
            <a:ext cx="2406772" cy="3800475"/>
          </a:xfrm>
          <a:prstGeom prst="roundRect">
            <a:avLst>
              <a:gd name="adj" fmla="val 7042"/>
            </a:avLst>
          </a:prstGeom>
          <a:gradFill>
            <a:gsLst>
              <a:gs pos="0">
                <a:schemeClr val="accent1"/>
              </a:gs>
              <a:gs pos="100000">
                <a:schemeClr val="accent1">
                  <a:lumMod val="85000"/>
                  <a:lumOff val="15000"/>
                </a:schemeClr>
              </a:gs>
            </a:gsLst>
            <a:lin ang="16200000" scaled="0"/>
          </a:gradFill>
          <a:ln w="12700" cap="sq">
            <a:noFill/>
            <a:miter/>
          </a:ln>
          <a:effectLst>
            <a:outerShdw blurRad="330200" dist="25400" dir="5400000" sx="90000" sy="90000" algn="t" rotWithShape="0">
              <a:schemeClr val="accent1">
                <a:lumMod val="75000"/>
                <a:alpha val="43000"/>
              </a:schemeClr>
            </a:outerShdw>
          </a:effectLst>
        </p:spPr>
        <p:txBody>
          <a:bodyPr vert="horz" wrap="square" lIns="45720" tIns="22860" rIns="45720" bIns="22860" rtlCol="0" anchor="ctr"/>
          <a:lstStyle/>
          <a:p>
            <a:pPr algn="ctr"/>
            <a:endParaRPr kumimoji="1" lang="zh-CN" altLang="en-US"/>
          </a:p>
        </p:txBody>
      </p:sp>
      <p:sp>
        <p:nvSpPr>
          <p:cNvPr id="12" name="标题 1"/>
          <p:cNvSpPr txBox="1"/>
          <p:nvPr/>
        </p:nvSpPr>
        <p:spPr>
          <a:xfrm>
            <a:off x="9442307" y="1702090"/>
            <a:ext cx="1115135" cy="1236830"/>
          </a:xfrm>
          <a:custGeom>
            <a:avLst/>
            <a:gdLst>
              <a:gd name="connsiteX0" fmla="*/ 0 w 1115135"/>
              <a:gd name="connsiteY0" fmla="*/ 0 h 1236830"/>
              <a:gd name="connsiteX1" fmla="*/ 945650 w 1115135"/>
              <a:gd name="connsiteY1" fmla="*/ 0 h 1236830"/>
              <a:gd name="connsiteX2" fmla="*/ 1115135 w 1115135"/>
              <a:gd name="connsiteY2" fmla="*/ 169485 h 1236830"/>
              <a:gd name="connsiteX3" fmla="*/ 1115135 w 1115135"/>
              <a:gd name="connsiteY3" fmla="*/ 1236830 h 1236830"/>
            </a:gdLst>
            <a:ahLst/>
            <a:cxnLst/>
            <a:rect l="l" t="t" r="r" b="b"/>
            <a:pathLst>
              <a:path w="1115135" h="1236830">
                <a:moveTo>
                  <a:pt x="0" y="0"/>
                </a:moveTo>
                <a:lnTo>
                  <a:pt x="945650" y="0"/>
                </a:lnTo>
                <a:cubicBezTo>
                  <a:pt x="1039254" y="0"/>
                  <a:pt x="1115135" y="75881"/>
                  <a:pt x="1115135" y="169485"/>
                </a:cubicBezTo>
                <a:lnTo>
                  <a:pt x="1115135" y="1236830"/>
                </a:ln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8150670" y="3592608"/>
            <a:ext cx="1722033" cy="1909957"/>
          </a:xfrm>
          <a:custGeom>
            <a:avLst/>
            <a:gdLst>
              <a:gd name="connsiteX0" fmla="*/ 0 w 1722033"/>
              <a:gd name="connsiteY0" fmla="*/ 0 h 1909957"/>
              <a:gd name="connsiteX1" fmla="*/ 1722033 w 1722033"/>
              <a:gd name="connsiteY1" fmla="*/ 1909957 h 1909957"/>
              <a:gd name="connsiteX2" fmla="*/ 169485 w 1722033"/>
              <a:gd name="connsiteY2" fmla="*/ 1909957 h 1909957"/>
              <a:gd name="connsiteX3" fmla="*/ 0 w 1722033"/>
              <a:gd name="connsiteY3" fmla="*/ 1740472 h 1909957"/>
            </a:gdLst>
            <a:ahLst/>
            <a:cxnLst/>
            <a:rect l="l" t="t" r="r" b="b"/>
            <a:pathLst>
              <a:path w="1722033" h="1909957">
                <a:moveTo>
                  <a:pt x="0" y="0"/>
                </a:moveTo>
                <a:lnTo>
                  <a:pt x="1722033" y="1909957"/>
                </a:lnTo>
                <a:lnTo>
                  <a:pt x="169485" y="1909957"/>
                </a:lnTo>
                <a:cubicBezTo>
                  <a:pt x="75881" y="1909957"/>
                  <a:pt x="0" y="1834076"/>
                  <a:pt x="0" y="1740472"/>
                </a:cubicBezTo>
                <a:close/>
              </a:path>
            </a:pathLst>
          </a:custGeom>
          <a:solidFill>
            <a:schemeClr val="bg1">
              <a:alpha val="17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1786366">
            <a:off x="8633755" y="1923284"/>
            <a:ext cx="1440600" cy="1319890"/>
          </a:xfrm>
          <a:custGeom>
            <a:avLst/>
            <a:gdLst>
              <a:gd name="connsiteX0" fmla="*/ 946270 w 1440600"/>
              <a:gd name="connsiteY0" fmla="*/ -941 h 1319890"/>
              <a:gd name="connsiteX1" fmla="*/ 495739 w 1440600"/>
              <a:gd name="connsiteY1" fmla="*/ -941 h 1319890"/>
              <a:gd name="connsiteX2" fmla="*/ 262091 w 1440600"/>
              <a:gd name="connsiteY2" fmla="*/ 133944 h 1319890"/>
              <a:gd name="connsiteX3" fmla="*/ 36826 w 1440600"/>
              <a:gd name="connsiteY3" fmla="*/ 524119 h 1319890"/>
              <a:gd name="connsiteX4" fmla="*/ 36826 w 1440600"/>
              <a:gd name="connsiteY4" fmla="*/ 793888 h 1319890"/>
              <a:gd name="connsiteX5" fmla="*/ 262091 w 1440600"/>
              <a:gd name="connsiteY5" fmla="*/ 1184064 h 1319890"/>
              <a:gd name="connsiteX6" fmla="*/ 495739 w 1440600"/>
              <a:gd name="connsiteY6" fmla="*/ 1318949 h 1319890"/>
              <a:gd name="connsiteX7" fmla="*/ 946270 w 1440600"/>
              <a:gd name="connsiteY7" fmla="*/ 1318949 h 1319890"/>
              <a:gd name="connsiteX8" fmla="*/ 1179917 w 1440600"/>
              <a:gd name="connsiteY8" fmla="*/ 1184064 h 1319890"/>
              <a:gd name="connsiteX9" fmla="*/ 1405183 w 1440600"/>
              <a:gd name="connsiteY9" fmla="*/ 793888 h 1319890"/>
              <a:gd name="connsiteX10" fmla="*/ 1405183 w 1440600"/>
              <a:gd name="connsiteY10" fmla="*/ 524119 h 1319890"/>
              <a:gd name="connsiteX11" fmla="*/ 1179917 w 1440600"/>
              <a:gd name="connsiteY11" fmla="*/ 133944 h 1319890"/>
              <a:gd name="connsiteX12" fmla="*/ 946270 w 1440600"/>
              <a:gd name="connsiteY12" fmla="*/ -941 h 1319890"/>
            </a:gdLst>
            <a:ahLst/>
            <a:cxnLst/>
            <a:rect l="l" t="t" r="r" b="b"/>
            <a:pathLst>
              <a:path w="1440600" h="1319890">
                <a:moveTo>
                  <a:pt x="946270" y="-941"/>
                </a:moveTo>
                <a:lnTo>
                  <a:pt x="495739" y="-941"/>
                </a:lnTo>
                <a:cubicBezTo>
                  <a:pt x="399354" y="-941"/>
                  <a:pt x="310284" y="50468"/>
                  <a:pt x="262091" y="133944"/>
                </a:cubicBezTo>
                <a:lnTo>
                  <a:pt x="36826" y="524119"/>
                </a:lnTo>
                <a:cubicBezTo>
                  <a:pt x="-11336" y="607595"/>
                  <a:pt x="-11336" y="710412"/>
                  <a:pt x="36826" y="793888"/>
                </a:cubicBezTo>
                <a:lnTo>
                  <a:pt x="262091" y="1184064"/>
                </a:lnTo>
                <a:cubicBezTo>
                  <a:pt x="310284" y="1267586"/>
                  <a:pt x="399354" y="1318949"/>
                  <a:pt x="495739" y="1318949"/>
                </a:cubicBezTo>
                <a:lnTo>
                  <a:pt x="946270" y="1318949"/>
                </a:lnTo>
                <a:cubicBezTo>
                  <a:pt x="1042655" y="1318949"/>
                  <a:pt x="1131725" y="1267586"/>
                  <a:pt x="1179917" y="1184064"/>
                </a:cubicBezTo>
                <a:lnTo>
                  <a:pt x="1405183" y="793888"/>
                </a:lnTo>
                <a:cubicBezTo>
                  <a:pt x="1453345" y="710412"/>
                  <a:pt x="1453345" y="607595"/>
                  <a:pt x="1405183" y="524119"/>
                </a:cubicBezTo>
                <a:lnTo>
                  <a:pt x="1179917" y="133944"/>
                </a:lnTo>
                <a:cubicBezTo>
                  <a:pt x="1131725" y="50468"/>
                  <a:pt x="1042655" y="-941"/>
                  <a:pt x="946270" y="-941"/>
                </a:cubicBezTo>
                <a:close/>
              </a:path>
            </a:pathLst>
          </a:custGeom>
          <a:solidFill>
            <a:srgbClr val="FFFFFF">
              <a:alpha val="100000"/>
            </a:srgbClr>
          </a:solidFill>
          <a:ln w="15240"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856376" y="4028440"/>
            <a:ext cx="2082258" cy="1229360"/>
          </a:xfrm>
          <a:prstGeom prst="rect">
            <a:avLst/>
          </a:prstGeom>
          <a:noFill/>
          <a:ln>
            <a:noFill/>
          </a:ln>
        </p:spPr>
        <p:txBody>
          <a:bodyPr vert="horz" wrap="square" lIns="91440" tIns="45720" rIns="91440" bIns="45720" rtlCol="0" anchor="t"/>
          <a:lstStyle/>
          <a:p>
            <a:pPr algn="ctr"/>
            <a:r>
              <a:rPr kumimoji="1" lang="en-US" altLang="zh-CN" sz="815">
                <a:ln w="12700">
                  <a:noFill/>
                </a:ln>
                <a:solidFill>
                  <a:srgbClr val="FFFFFF">
                    <a:alpha val="100000"/>
                  </a:srgbClr>
                </a:solidFill>
                <a:latin typeface="Poppins"/>
                <a:ea typeface="Poppins"/>
                <a:cs typeface="Poppins"/>
              </a:rPr>
              <a:t>Adaptive scopes in Microsoft Purview are flexible entities that adjust their parameters automatically based on specified rules and criteria, enabling organizations to manage data more effectively and responsively.</a:t>
            </a:r>
            <a:endParaRPr kumimoji="1" lang="zh-CN" altLang="en-US"/>
          </a:p>
        </p:txBody>
      </p:sp>
      <p:sp>
        <p:nvSpPr>
          <p:cNvPr id="16" name="标题 1"/>
          <p:cNvSpPr txBox="1"/>
          <p:nvPr/>
        </p:nvSpPr>
        <p:spPr>
          <a:xfrm>
            <a:off x="1854200" y="3421380"/>
            <a:ext cx="2082800" cy="528320"/>
          </a:xfrm>
          <a:prstGeom prst="rect">
            <a:avLst/>
          </a:prstGeom>
          <a:noFill/>
          <a:ln>
            <a:noFill/>
          </a:ln>
        </p:spPr>
        <p:txBody>
          <a:bodyPr vert="horz" wrap="square" lIns="91440" tIns="45720" rIns="91440" bIns="45720" rtlCol="0" anchor="ctr"/>
          <a:lstStyle/>
          <a:p>
            <a:pPr algn="ctr"/>
            <a:r>
              <a:rPr kumimoji="1" lang="en-US" altLang="zh-CN" sz="1006">
                <a:ln w="12700">
                  <a:noFill/>
                </a:ln>
                <a:solidFill>
                  <a:srgbClr val="FFFFFF">
                    <a:alpha val="100000"/>
                  </a:srgbClr>
                </a:solidFill>
                <a:latin typeface="poppins-bold"/>
                <a:ea typeface="poppins-bold"/>
                <a:cs typeface="poppins-bold"/>
              </a:rPr>
              <a:t>Dynamic Nature of Adaptive Scopes</a:t>
            </a:r>
            <a:endParaRPr kumimoji="1" lang="zh-CN" altLang="en-US"/>
          </a:p>
        </p:txBody>
      </p:sp>
      <p:sp>
        <p:nvSpPr>
          <p:cNvPr id="17" name="标题 1"/>
          <p:cNvSpPr txBox="1"/>
          <p:nvPr/>
        </p:nvSpPr>
        <p:spPr>
          <a:xfrm>
            <a:off x="8326844" y="4028440"/>
            <a:ext cx="2075002" cy="1229359"/>
          </a:xfrm>
          <a:prstGeom prst="rect">
            <a:avLst/>
          </a:prstGeom>
          <a:noFill/>
          <a:ln>
            <a:noFill/>
          </a:ln>
        </p:spPr>
        <p:txBody>
          <a:bodyPr vert="horz" wrap="square" lIns="91440" tIns="45720" rIns="91440" bIns="45720" rtlCol="0" anchor="t"/>
          <a:lstStyle/>
          <a:p>
            <a:pPr algn="ctr"/>
            <a:r>
              <a:rPr kumimoji="1" lang="en-US" altLang="zh-CN" sz="815">
                <a:ln w="12700">
                  <a:noFill/>
                </a:ln>
                <a:solidFill>
                  <a:srgbClr val="FFFFFF">
                    <a:alpha val="100000"/>
                  </a:srgbClr>
                </a:solidFill>
                <a:latin typeface="Poppins"/>
                <a:ea typeface="Poppins"/>
                <a:cs typeface="Poppins"/>
              </a:rPr>
              <a:t>The key advantages of adaptive scopes include enhanced agility in data management, improved compliance with regulatory requirements, and the ability to efficiently manage evolving data landscapes.</a:t>
            </a:r>
            <a:endParaRPr kumimoji="1" lang="zh-CN" altLang="en-US"/>
          </a:p>
        </p:txBody>
      </p:sp>
      <p:sp>
        <p:nvSpPr>
          <p:cNvPr id="18" name="标题 1"/>
          <p:cNvSpPr txBox="1"/>
          <p:nvPr/>
        </p:nvSpPr>
        <p:spPr>
          <a:xfrm>
            <a:off x="8331200" y="3421380"/>
            <a:ext cx="2070100" cy="528320"/>
          </a:xfrm>
          <a:prstGeom prst="rect">
            <a:avLst/>
          </a:prstGeom>
          <a:noFill/>
          <a:ln>
            <a:noFill/>
          </a:ln>
        </p:spPr>
        <p:txBody>
          <a:bodyPr vert="horz" wrap="square" lIns="91440" tIns="45720" rIns="91440" bIns="45720" rtlCol="0" anchor="ctr"/>
          <a:lstStyle/>
          <a:p>
            <a:pPr algn="ctr"/>
            <a:r>
              <a:rPr kumimoji="1" lang="en-US" altLang="zh-CN" sz="1006">
                <a:ln w="12700">
                  <a:noFill/>
                </a:ln>
                <a:solidFill>
                  <a:srgbClr val="FFFFFF">
                    <a:alpha val="100000"/>
                  </a:srgbClr>
                </a:solidFill>
                <a:latin typeface="poppins-bold"/>
                <a:ea typeface="poppins-bold"/>
                <a:cs typeface="poppins-bold"/>
              </a:rPr>
              <a:t>Advantages of Adaptive Scopes</a:t>
            </a:r>
            <a:endParaRPr kumimoji="1" lang="zh-CN" altLang="en-US"/>
          </a:p>
        </p:txBody>
      </p:sp>
      <p:sp>
        <p:nvSpPr>
          <p:cNvPr id="19" name="标题 1"/>
          <p:cNvSpPr txBox="1"/>
          <p:nvPr/>
        </p:nvSpPr>
        <p:spPr>
          <a:xfrm>
            <a:off x="5104854" y="4028440"/>
            <a:ext cx="2075002" cy="1229360"/>
          </a:xfrm>
          <a:prstGeom prst="rect">
            <a:avLst/>
          </a:prstGeom>
          <a:noFill/>
          <a:ln>
            <a:noFill/>
          </a:ln>
        </p:spPr>
        <p:txBody>
          <a:bodyPr vert="horz" wrap="square" lIns="91440" tIns="45720" rIns="91440" bIns="45720" rtlCol="0" anchor="t"/>
          <a:lstStyle/>
          <a:p>
            <a:pPr algn="ctr"/>
            <a:r>
              <a:rPr kumimoji="1" lang="en-US" altLang="zh-CN" sz="815">
                <a:ln w="12700">
                  <a:noFill/>
                </a:ln>
                <a:solidFill>
                  <a:srgbClr val="FFFFFF">
                    <a:alpha val="100000"/>
                  </a:srgbClr>
                </a:solidFill>
                <a:latin typeface="Poppins"/>
                <a:ea typeface="Poppins"/>
                <a:cs typeface="Poppins"/>
              </a:rPr>
              <a:t>Common use cases for adaptive scopes include monitoring compliance, categorizing data for governance initiatives, and automating data classification workflows tailored to organizational needs.</a:t>
            </a:r>
            <a:endParaRPr kumimoji="1" lang="zh-CN" altLang="en-US"/>
          </a:p>
        </p:txBody>
      </p:sp>
      <p:sp>
        <p:nvSpPr>
          <p:cNvPr id="20" name="标题 1"/>
          <p:cNvSpPr txBox="1"/>
          <p:nvPr/>
        </p:nvSpPr>
        <p:spPr>
          <a:xfrm>
            <a:off x="5105400" y="3421380"/>
            <a:ext cx="2070100" cy="528320"/>
          </a:xfrm>
          <a:prstGeom prst="rect">
            <a:avLst/>
          </a:prstGeom>
          <a:noFill/>
          <a:ln>
            <a:noFill/>
          </a:ln>
        </p:spPr>
        <p:txBody>
          <a:bodyPr vert="horz" wrap="square" lIns="91440" tIns="45720" rIns="91440" bIns="45720" rtlCol="0" anchor="ctr"/>
          <a:lstStyle/>
          <a:p>
            <a:pPr algn="ctr"/>
            <a:r>
              <a:rPr kumimoji="1" lang="en-US" altLang="zh-CN" sz="1006">
                <a:ln w="12700">
                  <a:noFill/>
                </a:ln>
                <a:solidFill>
                  <a:srgbClr val="FFFFFF">
                    <a:alpha val="100000"/>
                  </a:srgbClr>
                </a:solidFill>
                <a:latin typeface="poppins-bold"/>
                <a:ea typeface="poppins-bold"/>
                <a:cs typeface="poppins-bold"/>
              </a:rPr>
              <a:t>Use Cases for Adaptive Scopes</a:t>
            </a:r>
            <a:endParaRPr kumimoji="1" lang="zh-CN" altLang="en-US"/>
          </a:p>
        </p:txBody>
      </p:sp>
      <p:sp>
        <p:nvSpPr>
          <p:cNvPr id="21" name="标题 1"/>
          <p:cNvSpPr txBox="1"/>
          <p:nvPr/>
        </p:nvSpPr>
        <p:spPr>
          <a:xfrm>
            <a:off x="2614614" y="2316152"/>
            <a:ext cx="534154" cy="534154"/>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0">
                <a:schemeClr val="accent1"/>
              </a:gs>
              <a:gs pos="100000">
                <a:schemeClr val="accent1">
                  <a:lumMod val="80000"/>
                  <a:lumOff val="2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22" name="标题 1"/>
          <p:cNvSpPr txBox="1"/>
          <p:nvPr/>
        </p:nvSpPr>
        <p:spPr>
          <a:xfrm>
            <a:off x="5862226" y="2331503"/>
            <a:ext cx="534154" cy="503452"/>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gradFill>
            <a:gsLst>
              <a:gs pos="0">
                <a:schemeClr val="accent2"/>
              </a:gs>
              <a:gs pos="100000">
                <a:schemeClr val="accent2">
                  <a:lumMod val="80000"/>
                  <a:lumOff val="2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23" name="标题 1"/>
          <p:cNvSpPr txBox="1"/>
          <p:nvPr/>
        </p:nvSpPr>
        <p:spPr>
          <a:xfrm>
            <a:off x="9130485" y="2316152"/>
            <a:ext cx="467721" cy="534154"/>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gradFill>
            <a:gsLst>
              <a:gs pos="0">
                <a:schemeClr val="accent1"/>
              </a:gs>
              <a:gs pos="100000">
                <a:schemeClr val="accent1">
                  <a:lumMod val="80000"/>
                  <a:lumOff val="20000"/>
                </a:schemeClr>
              </a:gs>
            </a:gsLst>
            <a:lin ang="16200000" scaled="0"/>
          </a:gradFill>
          <a:ln w="12700" cap="sq">
            <a:noFill/>
            <a:miter/>
          </a:ln>
          <a:effectLst/>
        </p:spPr>
        <p:txBody>
          <a:bodyPr vert="horz" wrap="square" lIns="45720" tIns="22860" rIns="45720" bIns="22860" rtlCol="0" anchor="ctr"/>
          <a:lstStyle/>
          <a:p>
            <a:pPr algn="ctr"/>
            <a:endParaRPr kumimoji="1" lang="zh-CN" altLang="en-US"/>
          </a:p>
        </p:txBody>
      </p:sp>
      <p:sp>
        <p:nvSpPr>
          <p:cNvPr id="24"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Definition and Characteristics</a:t>
            </a:r>
            <a:endParaRPr kumimoji="1" lang="zh-CN" altLang="en-US"/>
          </a:p>
        </p:txBody>
      </p:sp>
      <p:sp>
        <p:nvSpPr>
          <p:cNvPr id="25"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984769" y="3455070"/>
            <a:ext cx="2070100" cy="2056730"/>
          </a:xfrm>
          <a:prstGeom prst="rect">
            <a:avLst/>
          </a:prstGeom>
          <a:noFill/>
          <a:ln cap="sq">
            <a:noFill/>
          </a:ln>
        </p:spPr>
        <p:txBody>
          <a:bodyPr vert="horz" wrap="square" lIns="0" tIns="0" rIns="0" bIns="0" rtlCol="0" anchor="t"/>
          <a:lstStyle/>
          <a:p>
            <a:pPr algn="l"/>
            <a:r>
              <a:rPr kumimoji="1" lang="en-US" altLang="zh-CN" sz="1101">
                <a:ln w="12700">
                  <a:noFill/>
                </a:ln>
                <a:solidFill>
                  <a:srgbClr val="000000">
                    <a:alpha val="100000"/>
                  </a:srgbClr>
                </a:solidFill>
                <a:latin typeface="Poppins"/>
                <a:ea typeface="Poppins"/>
                <a:cs typeface="Poppins"/>
              </a:rPr>
              <a:t>Practical examples of adaptive scopes include segmenting sensitive data for regulatory audits, automatically adjusting data access permissions based on user roles, and dynamically adapting to new data sources in cloud environments.</a:t>
            </a:r>
            <a:endParaRPr kumimoji="1" lang="zh-CN" altLang="en-US"/>
          </a:p>
        </p:txBody>
      </p:sp>
      <p:sp>
        <p:nvSpPr>
          <p:cNvPr id="4" name="标题 1"/>
          <p:cNvSpPr txBox="1"/>
          <p:nvPr/>
        </p:nvSpPr>
        <p:spPr>
          <a:xfrm>
            <a:off x="6439860" y="3455070"/>
            <a:ext cx="2082800" cy="2056730"/>
          </a:xfrm>
          <a:prstGeom prst="rect">
            <a:avLst/>
          </a:prstGeom>
          <a:noFill/>
          <a:ln cap="sq">
            <a:noFill/>
          </a:ln>
        </p:spPr>
        <p:txBody>
          <a:bodyPr vert="horz" wrap="square" lIns="0" tIns="0" rIns="0" bIns="0" rtlCol="0" anchor="t"/>
          <a:lstStyle/>
          <a:p>
            <a:pPr algn="l"/>
            <a:r>
              <a:rPr kumimoji="1" lang="en-US" altLang="zh-CN" sz="1227">
                <a:ln w="12700">
                  <a:noFill/>
                </a:ln>
                <a:solidFill>
                  <a:srgbClr val="000000">
                    <a:alpha val="100000"/>
                  </a:srgbClr>
                </a:solidFill>
                <a:latin typeface="Poppins"/>
                <a:ea typeface="Poppins"/>
                <a:cs typeface="Poppins"/>
              </a:rPr>
              <a:t>Ongoing management and maintenance of adaptive scopes involve regular reviews of scope criteria, updating rules as needed, and ensuring that changes reflect the organization's data governance strategies.</a:t>
            </a:r>
            <a:endParaRPr kumimoji="1" lang="zh-CN" altLang="en-US"/>
          </a:p>
        </p:txBody>
      </p:sp>
      <p:sp>
        <p:nvSpPr>
          <p:cNvPr id="5" name="标题 1"/>
          <p:cNvSpPr txBox="1"/>
          <p:nvPr/>
        </p:nvSpPr>
        <p:spPr>
          <a:xfrm>
            <a:off x="3869551" y="3455071"/>
            <a:ext cx="2108200" cy="2056730"/>
          </a:xfrm>
          <a:prstGeom prst="rect">
            <a:avLst/>
          </a:prstGeom>
          <a:noFill/>
          <a:ln cap="sq">
            <a:noFill/>
          </a:ln>
        </p:spPr>
        <p:txBody>
          <a:bodyPr vert="horz" wrap="square" lIns="0" tIns="0" rIns="0" bIns="0" rtlCol="0" anchor="t"/>
          <a:lstStyle/>
          <a:p>
            <a:pPr algn="l"/>
            <a:r>
              <a:rPr kumimoji="1" lang="en-US" altLang="zh-CN" sz="1227">
                <a:ln w="12700">
                  <a:noFill/>
                </a:ln>
                <a:solidFill>
                  <a:srgbClr val="000000">
                    <a:alpha val="100000"/>
                  </a:srgbClr>
                </a:solidFill>
                <a:latin typeface="Poppins"/>
                <a:ea typeface="Poppins"/>
                <a:cs typeface="Poppins"/>
              </a:rPr>
              <a:t>To create adaptive scopes, users must define the scope parameters, establish rules for data inclusion, and utilize the Microsoft Purview interface to finalize the setup seamlessly.</a:t>
            </a:r>
            <a:endParaRPr kumimoji="1" lang="zh-CN" altLang="en-US"/>
          </a:p>
        </p:txBody>
      </p:sp>
      <p:sp>
        <p:nvSpPr>
          <p:cNvPr id="6" name="标题 1"/>
          <p:cNvSpPr txBox="1"/>
          <p:nvPr/>
        </p:nvSpPr>
        <p:spPr>
          <a:xfrm>
            <a:off x="898572" y="3276600"/>
            <a:ext cx="2334837" cy="6858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900824" y="2032000"/>
            <a:ext cx="1044830" cy="1077409"/>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3869551" y="2857500"/>
            <a:ext cx="1981200" cy="487875"/>
          </a:xfrm>
          <a:prstGeom prst="rect">
            <a:avLst/>
          </a:prstGeom>
          <a:noFill/>
          <a:ln cap="sq">
            <a:noFill/>
          </a:ln>
        </p:spPr>
        <p:txBody>
          <a:bodyPr vert="horz" wrap="square" lIns="0" tIns="0" rIns="0" bIns="0" rtlCol="0" anchor="b"/>
          <a:lstStyle/>
          <a:p>
            <a:pPr algn="l"/>
            <a:r>
              <a:rPr kumimoji="1" lang="en-US" altLang="zh-CN" sz="971">
                <a:ln w="12700">
                  <a:noFill/>
                </a:ln>
                <a:solidFill>
                  <a:srgbClr val="000000">
                    <a:alpha val="100000"/>
                  </a:srgbClr>
                </a:solidFill>
                <a:latin typeface="poppins-bold"/>
                <a:ea typeface="poppins-bold"/>
                <a:cs typeface="poppins-bold"/>
              </a:rPr>
              <a:t>Steps to Create Adaptive Scopes</a:t>
            </a:r>
            <a:endParaRPr kumimoji="1" lang="zh-CN" altLang="en-US"/>
          </a:p>
        </p:txBody>
      </p:sp>
      <p:sp>
        <p:nvSpPr>
          <p:cNvPr id="9" name="标题 1"/>
          <p:cNvSpPr txBox="1"/>
          <p:nvPr/>
        </p:nvSpPr>
        <p:spPr>
          <a:xfrm>
            <a:off x="6439860" y="2857500"/>
            <a:ext cx="1981200" cy="487875"/>
          </a:xfrm>
          <a:prstGeom prst="rect">
            <a:avLst/>
          </a:prstGeom>
          <a:noFill/>
          <a:ln cap="sq">
            <a:noFill/>
          </a:ln>
        </p:spPr>
        <p:txBody>
          <a:bodyPr vert="horz" wrap="square" lIns="0" tIns="0" rIns="0" bIns="0" rtlCol="0" anchor="b"/>
          <a:lstStyle/>
          <a:p>
            <a:pPr algn="l"/>
            <a:r>
              <a:rPr kumimoji="1" lang="en-US" altLang="zh-CN" sz="971">
                <a:ln w="12700">
                  <a:noFill/>
                </a:ln>
                <a:solidFill>
                  <a:srgbClr val="000000">
                    <a:alpha val="100000"/>
                  </a:srgbClr>
                </a:solidFill>
                <a:latin typeface="poppins-bold"/>
                <a:ea typeface="poppins-bold"/>
                <a:cs typeface="poppins-bold"/>
              </a:rPr>
              <a:t>Management and Maintenance</a:t>
            </a:r>
            <a:endParaRPr kumimoji="1" lang="zh-CN" altLang="en-US"/>
          </a:p>
        </p:txBody>
      </p:sp>
      <p:sp>
        <p:nvSpPr>
          <p:cNvPr id="10" name="标题 1"/>
          <p:cNvSpPr txBox="1"/>
          <p:nvPr/>
        </p:nvSpPr>
        <p:spPr>
          <a:xfrm>
            <a:off x="8984769" y="2857500"/>
            <a:ext cx="1981200" cy="487875"/>
          </a:xfrm>
          <a:prstGeom prst="rect">
            <a:avLst/>
          </a:prstGeom>
          <a:noFill/>
          <a:ln cap="sq">
            <a:noFill/>
          </a:ln>
        </p:spPr>
        <p:txBody>
          <a:bodyPr vert="horz" wrap="square" lIns="0" tIns="0" rIns="0" bIns="0" rtlCol="0" anchor="b"/>
          <a:lstStyle/>
          <a:p>
            <a:pPr algn="l"/>
            <a:r>
              <a:rPr kumimoji="1" lang="en-US" altLang="zh-CN" sz="971">
                <a:ln w="12700">
                  <a:noFill/>
                </a:ln>
                <a:solidFill>
                  <a:srgbClr val="000000">
                    <a:alpha val="100000"/>
                  </a:srgbClr>
                </a:solidFill>
                <a:latin typeface="poppins-bold"/>
                <a:ea typeface="poppins-bold"/>
                <a:cs typeface="poppins-bold"/>
              </a:rPr>
              <a:t>Examples of Adaptive Scopes in Action</a:t>
            </a:r>
            <a:endParaRPr kumimoji="1" lang="zh-CN" altLang="en-US"/>
          </a:p>
        </p:txBody>
      </p:sp>
      <p:sp>
        <p:nvSpPr>
          <p:cNvPr id="11" name="标题 1"/>
          <p:cNvSpPr txBox="1"/>
          <p:nvPr/>
        </p:nvSpPr>
        <p:spPr>
          <a:xfrm>
            <a:off x="3869551" y="1981200"/>
            <a:ext cx="1981200" cy="881575"/>
          </a:xfrm>
          <a:prstGeom prst="rect">
            <a:avLst/>
          </a:prstGeom>
          <a:noFill/>
          <a:ln cap="sq">
            <a:noFill/>
          </a:ln>
        </p:spPr>
        <p:txBody>
          <a:bodyPr vert="horz" wrap="square" lIns="0" tIns="0" rIns="0" bIns="0" rtlCol="0" anchor="b"/>
          <a:lstStyle/>
          <a:p>
            <a:pPr algn="l"/>
            <a:r>
              <a:rPr kumimoji="1" lang="en-US" altLang="zh-CN" sz="3400">
                <a:ln w="12700">
                  <a:noFill/>
                </a:ln>
                <a:solidFill>
                  <a:srgbClr val="000000">
                    <a:alpha val="100000"/>
                  </a:srgbClr>
                </a:solidFill>
                <a:latin typeface="poppins-bold"/>
                <a:ea typeface="poppins-bold"/>
                <a:cs typeface="poppins-bold"/>
              </a:rPr>
              <a:t>01</a:t>
            </a:r>
            <a:endParaRPr kumimoji="1" lang="zh-CN" altLang="en-US"/>
          </a:p>
        </p:txBody>
      </p:sp>
      <p:sp>
        <p:nvSpPr>
          <p:cNvPr id="12" name="标题 1"/>
          <p:cNvSpPr txBox="1"/>
          <p:nvPr/>
        </p:nvSpPr>
        <p:spPr>
          <a:xfrm>
            <a:off x="6439860" y="2171700"/>
            <a:ext cx="1981200" cy="691075"/>
          </a:xfrm>
          <a:prstGeom prst="rect">
            <a:avLst/>
          </a:prstGeom>
          <a:noFill/>
          <a:ln cap="sq">
            <a:noFill/>
          </a:ln>
        </p:spPr>
        <p:txBody>
          <a:bodyPr vert="horz" wrap="square" lIns="0" tIns="0" rIns="0" bIns="0" rtlCol="0" anchor="b"/>
          <a:lstStyle/>
          <a:p>
            <a:pPr algn="l"/>
            <a:r>
              <a:rPr kumimoji="1" lang="en-US" altLang="zh-CN" sz="3400">
                <a:ln w="12700">
                  <a:noFill/>
                </a:ln>
                <a:solidFill>
                  <a:srgbClr val="000000">
                    <a:alpha val="100000"/>
                  </a:srgbClr>
                </a:solidFill>
                <a:latin typeface="poppins-bold"/>
                <a:ea typeface="poppins-bold"/>
                <a:cs typeface="poppins-bold"/>
              </a:rPr>
              <a:t>02</a:t>
            </a:r>
            <a:endParaRPr kumimoji="1" lang="zh-CN" altLang="en-US"/>
          </a:p>
        </p:txBody>
      </p:sp>
      <p:sp>
        <p:nvSpPr>
          <p:cNvPr id="13" name="标题 1"/>
          <p:cNvSpPr txBox="1"/>
          <p:nvPr/>
        </p:nvSpPr>
        <p:spPr>
          <a:xfrm>
            <a:off x="8984769" y="2159000"/>
            <a:ext cx="1981200" cy="703775"/>
          </a:xfrm>
          <a:prstGeom prst="rect">
            <a:avLst/>
          </a:prstGeom>
          <a:noFill/>
          <a:ln cap="sq">
            <a:noFill/>
          </a:ln>
        </p:spPr>
        <p:txBody>
          <a:bodyPr vert="horz" wrap="square" lIns="0" tIns="0" rIns="0" bIns="0" rtlCol="0" anchor="b"/>
          <a:lstStyle/>
          <a:p>
            <a:pPr algn="l"/>
            <a:r>
              <a:rPr kumimoji="1" lang="en-US" altLang="zh-CN" sz="3400">
                <a:ln w="12700">
                  <a:noFill/>
                </a:ln>
                <a:solidFill>
                  <a:srgbClr val="000000">
                    <a:alpha val="100000"/>
                  </a:srgbClr>
                </a:solidFill>
                <a:latin typeface="poppins-bold"/>
                <a:ea typeface="poppins-bold"/>
                <a:cs typeface="poppins-bold"/>
              </a:rPr>
              <a:t>03</a:t>
            </a:r>
            <a:endParaRPr kumimoji="1" lang="zh-CN" altLang="en-US"/>
          </a:p>
        </p:txBody>
      </p:sp>
      <p:sp>
        <p:nvSpPr>
          <p:cNvPr id="14"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Implementation of Adaptive Scopes</a:t>
            </a:r>
            <a:endParaRPr kumimoji="1" lang="zh-CN" altLang="en-US"/>
          </a:p>
        </p:txBody>
      </p:sp>
      <p:sp>
        <p:nvSpPr>
          <p:cNvPr id="15"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103704" y="1265297"/>
            <a:ext cx="8523422" cy="1380175"/>
          </a:xfrm>
          <a:prstGeom prst="parallelogram">
            <a:avLst>
              <a:gd name="adj" fmla="val 68750"/>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V="1">
            <a:off x="1552174" y="1546034"/>
            <a:ext cx="1524000" cy="1099438"/>
          </a:xfrm>
          <a:prstGeom prst="triangl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V="1">
            <a:off x="1552174" y="1265297"/>
            <a:ext cx="1524000" cy="1099438"/>
          </a:xfrm>
          <a:prstGeom prst="triangle">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967284" y="1389623"/>
            <a:ext cx="693780"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01</a:t>
            </a:r>
            <a:endParaRPr kumimoji="1" lang="zh-CN" altLang="en-US"/>
          </a:p>
        </p:txBody>
      </p:sp>
      <p:sp>
        <p:nvSpPr>
          <p:cNvPr id="7" name="标题 1"/>
          <p:cNvSpPr txBox="1"/>
          <p:nvPr/>
        </p:nvSpPr>
        <p:spPr>
          <a:xfrm>
            <a:off x="3267126" y="1849851"/>
            <a:ext cx="6480000" cy="648000"/>
          </a:xfrm>
          <a:prstGeom prst="rect">
            <a:avLst/>
          </a:prstGeom>
          <a:noFill/>
          <a:ln cap="sq">
            <a:noFill/>
          </a:ln>
        </p:spPr>
        <p:txBody>
          <a:bodyPr vert="horz" wrap="square" lIns="0" tIns="0" rIns="0" bIns="0" rtlCol="0" anchor="t"/>
          <a:lstStyle/>
          <a:p>
            <a:pPr algn="l"/>
            <a:r>
              <a:rPr kumimoji="1" lang="en-US" altLang="zh-CN" sz="982">
                <a:ln w="12700">
                  <a:noFill/>
                </a:ln>
                <a:solidFill>
                  <a:srgbClr val="262626">
                    <a:alpha val="100000"/>
                  </a:srgbClr>
                </a:solidFill>
                <a:latin typeface="Poppins"/>
                <a:ea typeface="Poppins"/>
                <a:cs typeface="Poppins"/>
              </a:rPr>
              <a:t>Static scopes in Microsoft Purview are predefined containers that maintain consistent data access policies. Their fixed nature ensures that once they are established, the boundaries remain unchanged unless manually reconfigured.</a:t>
            </a:r>
            <a:endParaRPr kumimoji="1" lang="zh-CN" altLang="en-US"/>
          </a:p>
        </p:txBody>
      </p:sp>
      <p:sp>
        <p:nvSpPr>
          <p:cNvPr id="8" name="标题 1"/>
          <p:cNvSpPr txBox="1"/>
          <p:nvPr/>
        </p:nvSpPr>
        <p:spPr>
          <a:xfrm flipV="1">
            <a:off x="1788377" y="2416839"/>
            <a:ext cx="255003" cy="183963"/>
          </a:xfrm>
          <a:prstGeom prst="triangle">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3267124" y="1394597"/>
            <a:ext cx="6480000" cy="429128"/>
          </a:xfrm>
          <a:prstGeom prst="rect">
            <a:avLst/>
          </a:prstGeom>
          <a:noFill/>
          <a:ln cap="sq">
            <a:noFill/>
          </a:ln>
        </p:spPr>
        <p:txBody>
          <a:bodyPr vert="horz" wrap="square" lIns="0" tIns="0" rIns="0" bIns="0" rtlCol="0" anchor="t"/>
          <a:lstStyle/>
          <a:p>
            <a:pPr algn="l"/>
            <a:r>
              <a:rPr kumimoji="1" lang="en-US" altLang="zh-CN" sz="1600">
                <a:ln w="12700">
                  <a:noFill/>
                </a:ln>
                <a:solidFill>
                  <a:srgbClr val="03103B">
                    <a:alpha val="100000"/>
                  </a:srgbClr>
                </a:solidFill>
                <a:latin typeface="poppins-bold"/>
                <a:ea typeface="poppins-bold"/>
                <a:cs typeface="poppins-bold"/>
              </a:rPr>
              <a:t>Fixed Nature of Static Scopes</a:t>
            </a:r>
            <a:endParaRPr kumimoji="1" lang="zh-CN" altLang="en-US"/>
          </a:p>
        </p:txBody>
      </p:sp>
      <p:sp>
        <p:nvSpPr>
          <p:cNvPr id="10" name="标题 1"/>
          <p:cNvSpPr txBox="1"/>
          <p:nvPr/>
        </p:nvSpPr>
        <p:spPr>
          <a:xfrm>
            <a:off x="2103704" y="2934160"/>
            <a:ext cx="8523422" cy="1380175"/>
          </a:xfrm>
          <a:prstGeom prst="parallelogram">
            <a:avLst>
              <a:gd name="adj" fmla="val 68750"/>
            </a:avLst>
          </a:prstGeom>
          <a:solidFill>
            <a:schemeClr val="bg1"/>
          </a:solidFill>
          <a:ln w="12700" cap="sq">
            <a:solidFill>
              <a:schemeClr val="accent2"/>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1552174" y="3214897"/>
            <a:ext cx="1524000" cy="1099438"/>
          </a:xfrm>
          <a:prstGeom prst="triangle">
            <a:avLst/>
          </a:prstGeom>
          <a:solidFill>
            <a:schemeClr val="bg1"/>
          </a:solidFill>
          <a:ln w="12700" cap="sq">
            <a:solidFill>
              <a:schemeClr val="accent2"/>
            </a:solidFill>
            <a:miter/>
          </a:ln>
        </p:spPr>
        <p:txBody>
          <a:bodyPr vert="horz" wrap="square" lIns="91440" tIns="45720" rIns="91440" bIns="45720" rtlCol="0" anchor="ctr"/>
          <a:lstStyle/>
          <a:p>
            <a:pPr algn="ctr"/>
            <a:endParaRPr kumimoji="1" lang="zh-CN" altLang="en-US"/>
          </a:p>
        </p:txBody>
      </p:sp>
      <p:sp>
        <p:nvSpPr>
          <p:cNvPr id="12" name="标题 1"/>
          <p:cNvSpPr txBox="1"/>
          <p:nvPr/>
        </p:nvSpPr>
        <p:spPr>
          <a:xfrm flipV="1">
            <a:off x="1552174" y="2934160"/>
            <a:ext cx="1524000" cy="1099438"/>
          </a:xfrm>
          <a:prstGeom prst="triangle">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967284" y="3058486"/>
            <a:ext cx="693780"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02</a:t>
            </a:r>
            <a:endParaRPr kumimoji="1" lang="zh-CN" altLang="en-US"/>
          </a:p>
        </p:txBody>
      </p:sp>
      <p:sp>
        <p:nvSpPr>
          <p:cNvPr id="14" name="标题 1"/>
          <p:cNvSpPr txBox="1"/>
          <p:nvPr/>
        </p:nvSpPr>
        <p:spPr>
          <a:xfrm>
            <a:off x="3267126" y="3518714"/>
            <a:ext cx="6480000" cy="648000"/>
          </a:xfrm>
          <a:prstGeom prst="rect">
            <a:avLst/>
          </a:prstGeom>
          <a:noFill/>
          <a:ln cap="sq">
            <a:noFill/>
          </a:ln>
        </p:spPr>
        <p:txBody>
          <a:bodyPr vert="horz" wrap="square" lIns="0" tIns="0" rIns="0" bIns="0" rtlCol="0" anchor="t"/>
          <a:lstStyle/>
          <a:p>
            <a:pPr algn="l"/>
            <a:r>
              <a:rPr kumimoji="1" lang="en-US" altLang="zh-CN" sz="982">
                <a:ln w="12700">
                  <a:noFill/>
                </a:ln>
                <a:solidFill>
                  <a:srgbClr val="262626">
                    <a:alpha val="100000"/>
                  </a:srgbClr>
                </a:solidFill>
                <a:latin typeface="Poppins"/>
                <a:ea typeface="Poppins"/>
                <a:cs typeface="Poppins"/>
              </a:rPr>
              <a:t>Static scopes are utilized in scenarios requiring stringent data access controls, such as compliance reporting and security audits, where predictable access parameters are necessary to monitor and safeguard sensitive information.</a:t>
            </a:r>
            <a:endParaRPr kumimoji="1" lang="zh-CN" altLang="en-US"/>
          </a:p>
        </p:txBody>
      </p:sp>
      <p:sp>
        <p:nvSpPr>
          <p:cNvPr id="15" name="标题 1"/>
          <p:cNvSpPr txBox="1"/>
          <p:nvPr/>
        </p:nvSpPr>
        <p:spPr>
          <a:xfrm flipV="1">
            <a:off x="1788377" y="4085702"/>
            <a:ext cx="255003" cy="183963"/>
          </a:xfrm>
          <a:prstGeom prst="triangle">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3267124" y="3063460"/>
            <a:ext cx="6480000" cy="429128"/>
          </a:xfrm>
          <a:prstGeom prst="rect">
            <a:avLst/>
          </a:prstGeom>
          <a:noFill/>
          <a:ln cap="sq">
            <a:noFill/>
          </a:ln>
        </p:spPr>
        <p:txBody>
          <a:bodyPr vert="horz" wrap="square" lIns="0" tIns="0" rIns="0" bIns="0" rtlCol="0" anchor="t"/>
          <a:lstStyle/>
          <a:p>
            <a:pPr algn="l"/>
            <a:r>
              <a:rPr kumimoji="1" lang="en-US" altLang="zh-CN" sz="1600">
                <a:ln w="12700">
                  <a:noFill/>
                </a:ln>
                <a:solidFill>
                  <a:srgbClr val="000627">
                    <a:alpha val="100000"/>
                  </a:srgbClr>
                </a:solidFill>
                <a:latin typeface="poppins-bold"/>
                <a:ea typeface="poppins-bold"/>
                <a:cs typeface="poppins-bold"/>
              </a:rPr>
              <a:t>Use Cases for Static Scopes</a:t>
            </a:r>
            <a:endParaRPr kumimoji="1" lang="zh-CN" altLang="en-US"/>
          </a:p>
        </p:txBody>
      </p:sp>
      <p:sp>
        <p:nvSpPr>
          <p:cNvPr id="17" name="标题 1"/>
          <p:cNvSpPr txBox="1"/>
          <p:nvPr/>
        </p:nvSpPr>
        <p:spPr>
          <a:xfrm>
            <a:off x="2103704" y="4603024"/>
            <a:ext cx="8523422" cy="1380175"/>
          </a:xfrm>
          <a:prstGeom prst="parallelogram">
            <a:avLst>
              <a:gd name="adj" fmla="val 68750"/>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8" name="标题 1"/>
          <p:cNvSpPr txBox="1"/>
          <p:nvPr/>
        </p:nvSpPr>
        <p:spPr>
          <a:xfrm flipV="1">
            <a:off x="1552174" y="4883761"/>
            <a:ext cx="1524000" cy="1099438"/>
          </a:xfrm>
          <a:prstGeom prst="triangl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9" name="标题 1"/>
          <p:cNvSpPr txBox="1"/>
          <p:nvPr/>
        </p:nvSpPr>
        <p:spPr>
          <a:xfrm flipV="1">
            <a:off x="1552174" y="4603024"/>
            <a:ext cx="1524000" cy="1099438"/>
          </a:xfrm>
          <a:prstGeom prst="triangle">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1967284" y="4727350"/>
            <a:ext cx="693780"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03</a:t>
            </a:r>
            <a:endParaRPr kumimoji="1" lang="zh-CN" altLang="en-US"/>
          </a:p>
        </p:txBody>
      </p:sp>
      <p:sp>
        <p:nvSpPr>
          <p:cNvPr id="21" name="标题 1"/>
          <p:cNvSpPr txBox="1"/>
          <p:nvPr/>
        </p:nvSpPr>
        <p:spPr>
          <a:xfrm>
            <a:off x="3267126" y="5187578"/>
            <a:ext cx="6480000" cy="648000"/>
          </a:xfrm>
          <a:prstGeom prst="rect">
            <a:avLst/>
          </a:prstGeom>
          <a:noFill/>
          <a:ln cap="sq">
            <a:noFill/>
          </a:ln>
        </p:spPr>
        <p:txBody>
          <a:bodyPr vert="horz" wrap="square" lIns="0" tIns="0" rIns="0" bIns="0" rtlCol="0" anchor="t"/>
          <a:lstStyle/>
          <a:p>
            <a:pPr algn="l"/>
            <a:r>
              <a:rPr kumimoji="1" lang="en-US" altLang="zh-CN" sz="982">
                <a:ln w="12700">
                  <a:noFill/>
                </a:ln>
                <a:solidFill>
                  <a:srgbClr val="262626">
                    <a:alpha val="100000"/>
                  </a:srgbClr>
                </a:solidFill>
                <a:latin typeface="Poppins"/>
                <a:ea typeface="Poppins"/>
                <a:cs typeface="Poppins"/>
              </a:rPr>
              <a:t>The advantages of static scopes include enhanced security frameworks, reduced complexity in managing access permissions, and improved regulatory compliance by ensuring that data access remains consistent over time.</a:t>
            </a:r>
            <a:endParaRPr kumimoji="1" lang="zh-CN" altLang="en-US"/>
          </a:p>
        </p:txBody>
      </p:sp>
      <p:sp>
        <p:nvSpPr>
          <p:cNvPr id="22" name="标题 1"/>
          <p:cNvSpPr txBox="1"/>
          <p:nvPr/>
        </p:nvSpPr>
        <p:spPr>
          <a:xfrm flipV="1">
            <a:off x="1788377" y="5754566"/>
            <a:ext cx="255003" cy="183963"/>
          </a:xfrm>
          <a:prstGeom prst="triangle">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3267124" y="4732324"/>
            <a:ext cx="6480000" cy="429128"/>
          </a:xfrm>
          <a:prstGeom prst="rect">
            <a:avLst/>
          </a:prstGeom>
          <a:noFill/>
          <a:ln cap="sq">
            <a:noFill/>
          </a:ln>
        </p:spPr>
        <p:txBody>
          <a:bodyPr vert="horz" wrap="square" lIns="0" tIns="0" rIns="0" bIns="0" rtlCol="0" anchor="t"/>
          <a:lstStyle/>
          <a:p>
            <a:pPr algn="l"/>
            <a:r>
              <a:rPr kumimoji="1" lang="en-US" altLang="zh-CN" sz="1600">
                <a:ln w="12700">
                  <a:noFill/>
                </a:ln>
                <a:solidFill>
                  <a:srgbClr val="03103B">
                    <a:alpha val="100000"/>
                  </a:srgbClr>
                </a:solidFill>
                <a:latin typeface="poppins-bold"/>
                <a:ea typeface="poppins-bold"/>
                <a:cs typeface="poppins-bold"/>
              </a:rPr>
              <a:t>Advantages of Static Scopes</a:t>
            </a:r>
            <a:endParaRPr kumimoji="1" lang="zh-CN" altLang="en-US"/>
          </a:p>
        </p:txBody>
      </p:sp>
      <p:sp>
        <p:nvSpPr>
          <p:cNvPr id="24"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Definition and Characteristics</a:t>
            </a:r>
            <a:endParaRPr kumimoji="1" lang="zh-CN" altLang="en-US"/>
          </a:p>
        </p:txBody>
      </p:sp>
      <p:sp>
        <p:nvSpPr>
          <p:cNvPr id="25"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362333" y="4124335"/>
            <a:ext cx="5467334" cy="2733665"/>
          </a:xfrm>
          <a:custGeom>
            <a:avLst/>
            <a:gdLst>
              <a:gd name="connsiteX0" fmla="*/ 2435515 w 4871030"/>
              <a:gd name="connsiteY0" fmla="*/ 0 h 2435515"/>
              <a:gd name="connsiteX1" fmla="*/ 4871030 w 4871030"/>
              <a:gd name="connsiteY1" fmla="*/ 2435515 h 2435515"/>
              <a:gd name="connsiteX2" fmla="*/ 0 w 4871030"/>
              <a:gd name="connsiteY2" fmla="*/ 2435515 h 2435515"/>
              <a:gd name="connsiteX3" fmla="*/ 2435515 w 4871030"/>
              <a:gd name="connsiteY3" fmla="*/ 0 h 2435515"/>
            </a:gdLst>
            <a:ahLst/>
            <a:cxnLst/>
            <a:rect l="l" t="t" r="r" b="b"/>
            <a:pathLst>
              <a:path w="4871030" h="2435515">
                <a:moveTo>
                  <a:pt x="2435515" y="0"/>
                </a:moveTo>
                <a:cubicBezTo>
                  <a:pt x="3780613" y="0"/>
                  <a:pt x="4871030" y="1090417"/>
                  <a:pt x="4871030" y="2435515"/>
                </a:cubicBezTo>
                <a:lnTo>
                  <a:pt x="0" y="2435515"/>
                </a:lnTo>
                <a:cubicBezTo>
                  <a:pt x="0" y="1090417"/>
                  <a:pt x="1090417" y="0"/>
                  <a:pt x="2435515" y="0"/>
                </a:cubicBezTo>
                <a:close/>
              </a:path>
            </a:pathLst>
          </a:custGeom>
          <a:noFill/>
          <a:ln w="6350" cap="sq">
            <a:gradFill>
              <a:gsLst>
                <a:gs pos="0">
                  <a:schemeClr val="accent1"/>
                </a:gs>
                <a:gs pos="100000">
                  <a:schemeClr val="accent1">
                    <a:alpha val="0"/>
                  </a:schemeClr>
                </a:gs>
              </a:gsLst>
              <a:lin ang="16200000" scaled="0"/>
            </a:grad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3660485" y="4422485"/>
            <a:ext cx="4871030" cy="2435515"/>
          </a:xfrm>
          <a:custGeom>
            <a:avLst/>
            <a:gdLst>
              <a:gd name="connsiteX0" fmla="*/ 2435515 w 4871030"/>
              <a:gd name="connsiteY0" fmla="*/ 0 h 2435515"/>
              <a:gd name="connsiteX1" fmla="*/ 4871030 w 4871030"/>
              <a:gd name="connsiteY1" fmla="*/ 2435515 h 2435515"/>
              <a:gd name="connsiteX2" fmla="*/ 0 w 4871030"/>
              <a:gd name="connsiteY2" fmla="*/ 2435515 h 2435515"/>
              <a:gd name="connsiteX3" fmla="*/ 2435515 w 4871030"/>
              <a:gd name="connsiteY3" fmla="*/ 0 h 2435515"/>
            </a:gdLst>
            <a:ahLst/>
            <a:cxnLst/>
            <a:rect l="l" t="t" r="r" b="b"/>
            <a:pathLst>
              <a:path w="4871030" h="2435515">
                <a:moveTo>
                  <a:pt x="2435515" y="0"/>
                </a:moveTo>
                <a:cubicBezTo>
                  <a:pt x="3780613" y="0"/>
                  <a:pt x="4871030" y="1090417"/>
                  <a:pt x="4871030" y="2435515"/>
                </a:cubicBezTo>
                <a:lnTo>
                  <a:pt x="0" y="2435515"/>
                </a:lnTo>
                <a:cubicBezTo>
                  <a:pt x="0" y="1090417"/>
                  <a:pt x="1090417" y="0"/>
                  <a:pt x="2435515" y="0"/>
                </a:cubicBezTo>
                <a:close/>
              </a:path>
            </a:pathLst>
          </a:custGeom>
          <a:gradFill>
            <a:gsLst>
              <a:gs pos="0">
                <a:schemeClr val="accent1">
                  <a:alpha val="0"/>
                </a:schemeClr>
              </a:gs>
              <a:gs pos="50000">
                <a:schemeClr val="accent1">
                  <a:alpha val="9000"/>
                </a:schemeClr>
              </a:gs>
              <a:gs pos="100000">
                <a:schemeClr val="accent1">
                  <a:alpha val="0"/>
                </a:schemeClr>
              </a:gs>
            </a:gsLst>
            <a:lin ang="7200000" scaled="0"/>
          </a:gradFill>
          <a:ln w="6350" cap="sq">
            <a:gradFill>
              <a:gsLst>
                <a:gs pos="0">
                  <a:schemeClr val="accent1"/>
                </a:gs>
                <a:gs pos="100000">
                  <a:schemeClr val="accent1">
                    <a:alpha val="0"/>
                  </a:schemeClr>
                </a:gs>
              </a:gsLst>
              <a:lin ang="5400000" scaled="0"/>
            </a:grad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rot="8100000">
            <a:off x="4959815" y="1360681"/>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endParaRPr kumimoji="1" lang="zh-CN" altLang="en-US"/>
          </a:p>
        </p:txBody>
      </p:sp>
      <p:sp>
        <p:nvSpPr>
          <p:cNvPr id="6" name="标题 1"/>
          <p:cNvSpPr txBox="1"/>
          <p:nvPr/>
        </p:nvSpPr>
        <p:spPr>
          <a:xfrm rot="5058533">
            <a:off x="1654293" y="2727284"/>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endParaRPr kumimoji="1" lang="zh-CN" altLang="en-US"/>
          </a:p>
        </p:txBody>
      </p:sp>
      <p:sp>
        <p:nvSpPr>
          <p:cNvPr id="7" name="标题 1"/>
          <p:cNvSpPr txBox="1"/>
          <p:nvPr/>
        </p:nvSpPr>
        <p:spPr>
          <a:xfrm rot="11253932">
            <a:off x="8266316" y="2727284"/>
            <a:ext cx="2272370" cy="2272370"/>
          </a:xfrm>
          <a:prstGeom prst="arc">
            <a:avLst/>
          </a:prstGeom>
          <a:noFill/>
          <a:ln w="6350" cap="sq">
            <a:solidFill>
              <a:schemeClr val="accent1">
                <a:alpha val="50000"/>
              </a:schemeClr>
            </a:solidFill>
            <a:miter/>
            <a:headEnd type="oval"/>
            <a:tailEnd type="oval"/>
          </a:ln>
        </p:spPr>
        <p:txBody>
          <a:bodyPr vert="horz" wrap="square" lIns="91440" tIns="45720" rIns="91440" bIns="45720" rtlCol="0" anchor="ctr"/>
          <a:lstStyle/>
          <a:p>
            <a:pPr algn="ctr"/>
            <a:endParaRPr kumimoji="1" lang="zh-CN" altLang="en-US"/>
          </a:p>
        </p:txBody>
      </p:sp>
      <p:sp>
        <p:nvSpPr>
          <p:cNvPr id="8" name="标题 1"/>
          <p:cNvSpPr txBox="1"/>
          <p:nvPr/>
        </p:nvSpPr>
        <p:spPr>
          <a:xfrm>
            <a:off x="5063104" y="1463971"/>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757582" y="2830574"/>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8369605" y="2830574"/>
            <a:ext cx="2065791" cy="2065791"/>
          </a:xfrm>
          <a:prstGeom prst="ellipse">
            <a:avLst/>
          </a:prstGeom>
          <a:gradFill>
            <a:gsLst>
              <a:gs pos="0">
                <a:schemeClr val="accent1"/>
              </a:gs>
              <a:gs pos="100000">
                <a:schemeClr val="accent1">
                  <a:lumMod val="60000"/>
                  <a:lumOff val="40000"/>
                </a:schemeClr>
              </a:gs>
            </a:gsLst>
            <a:lin ang="1620000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5998415" y="3674531"/>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ahLst/>
            <a:cxn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l="100000" t="100000"/>
            </a:path>
            <a:tileRect r="-100000" b="-100000"/>
          </a:gradFill>
          <a:ln w="38100" cap="sq">
            <a:noFill/>
            <a:miter/>
          </a:ln>
          <a:effectLst>
            <a:outerShdw blurRad="381000" dist="203200" dir="5400000" sx="90000" sy="90000" algn="t" rotWithShape="0">
              <a:schemeClr val="accent4">
                <a:alpha val="50000"/>
              </a:schemeClr>
            </a:outerShdw>
          </a:effectLst>
        </p:spPr>
        <p:txBody>
          <a:bodyPr vert="horz" wrap="none" lIns="91440" tIns="45720" rIns="91440" bIns="45720" rtlCol="0" anchor="ctr"/>
          <a:lstStyle/>
          <a:p>
            <a:pPr algn="ctr"/>
            <a:endParaRPr kumimoji="1" lang="zh-CN" altLang="en-US"/>
          </a:p>
        </p:txBody>
      </p:sp>
      <p:sp>
        <p:nvSpPr>
          <p:cNvPr id="12" name="标题 1"/>
          <p:cNvSpPr txBox="1"/>
          <p:nvPr/>
        </p:nvSpPr>
        <p:spPr>
          <a:xfrm rot="18441724" flipV="1">
            <a:off x="3902503" y="4538193"/>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ahLst/>
            <a:cxn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l="100000" t="100000"/>
            </a:path>
            <a:tileRect r="-100000" b="-100000"/>
          </a:gradFill>
          <a:ln w="38100" cap="sq">
            <a:noFill/>
            <a:miter/>
          </a:ln>
          <a:effectLst>
            <a:outerShdw blurRad="381000" dist="203200" dir="5400000" sx="90000" sy="90000" algn="t" rotWithShape="0">
              <a:schemeClr val="accent4">
                <a:alpha val="50000"/>
              </a:schemeClr>
            </a:outerShdw>
          </a:effectLst>
        </p:spPr>
        <p:txBody>
          <a:bodyPr vert="horz" wrap="none" lIns="91440" tIns="45720" rIns="91440" bIns="45720" rtlCol="0" anchor="ctr"/>
          <a:lstStyle/>
          <a:p>
            <a:pPr algn="ctr"/>
            <a:endParaRPr kumimoji="1" lang="zh-CN" altLang="en-US"/>
          </a:p>
        </p:txBody>
      </p:sp>
      <p:sp>
        <p:nvSpPr>
          <p:cNvPr id="13" name="标题 1"/>
          <p:cNvSpPr txBox="1"/>
          <p:nvPr/>
        </p:nvSpPr>
        <p:spPr>
          <a:xfrm rot="3158276" flipH="1" flipV="1">
            <a:off x="8097172" y="4538193"/>
            <a:ext cx="195171" cy="632628"/>
          </a:xfrm>
          <a:custGeom>
            <a:avLst/>
            <a:gdLst>
              <a:gd name="connsiteX0" fmla="*/ 0 w 314325"/>
              <a:gd name="connsiteY0" fmla="*/ 157163 h 632628"/>
              <a:gd name="connsiteX1" fmla="*/ 157163 w 314325"/>
              <a:gd name="connsiteY1" fmla="*/ 0 h 632628"/>
              <a:gd name="connsiteX2" fmla="*/ 314325 w 314325"/>
              <a:gd name="connsiteY2" fmla="*/ 157163 h 632628"/>
              <a:gd name="connsiteX3" fmla="*/ 235744 w 314325"/>
              <a:gd name="connsiteY3" fmla="*/ 157163 h 632628"/>
              <a:gd name="connsiteX4" fmla="*/ 156210 w 314325"/>
              <a:gd name="connsiteY4" fmla="*/ 632628 h 632628"/>
              <a:gd name="connsiteX5" fmla="*/ 78581 w 314325"/>
              <a:gd name="connsiteY5" fmla="*/ 157163 h 632628"/>
              <a:gd name="connsiteX6" fmla="*/ 0 w 314325"/>
              <a:gd name="connsiteY6" fmla="*/ 157163 h 632628"/>
              <a:gd name="connsiteX7" fmla="*/ 0 w 314325"/>
              <a:gd name="connsiteY7" fmla="*/ 157163 h 634581"/>
              <a:gd name="connsiteX8" fmla="*/ 0 w 314325"/>
              <a:gd name="connsiteY8" fmla="*/ 157163 h 634581"/>
            </a:gdLst>
            <a:ahLst/>
            <a:cxnLst/>
            <a:rect l="l" t="t" r="r" b="b"/>
            <a:pathLst>
              <a:path w="314325" h="632628">
                <a:moveTo>
                  <a:pt x="0" y="157163"/>
                </a:moveTo>
                <a:lnTo>
                  <a:pt x="157163" y="0"/>
                </a:lnTo>
                <a:lnTo>
                  <a:pt x="314325" y="157163"/>
                </a:lnTo>
                <a:lnTo>
                  <a:pt x="235744" y="157163"/>
                </a:lnTo>
                <a:lnTo>
                  <a:pt x="156210" y="632628"/>
                </a:lnTo>
                <a:lnTo>
                  <a:pt x="78581" y="157163"/>
                </a:lnTo>
                <a:lnTo>
                  <a:pt x="0" y="157163"/>
                </a:lnTo>
                <a:close/>
              </a:path>
            </a:pathLst>
          </a:custGeom>
          <a:gradFill>
            <a:gsLst>
              <a:gs pos="39000">
                <a:schemeClr val="accent1">
                  <a:lumMod val="60000"/>
                  <a:lumOff val="40000"/>
                </a:schemeClr>
              </a:gs>
              <a:gs pos="100000">
                <a:schemeClr val="accent1"/>
              </a:gs>
            </a:gsLst>
            <a:path path="circle">
              <a:fillToRect l="100000" t="100000"/>
            </a:path>
            <a:tileRect r="-100000" b="-100000"/>
          </a:gradFill>
          <a:ln w="38100" cap="sq">
            <a:noFill/>
            <a:miter/>
          </a:ln>
          <a:effectLst>
            <a:outerShdw blurRad="381000" dist="203200" dir="5400000" sx="90000" sy="90000" algn="t" rotWithShape="0">
              <a:schemeClr val="accent4">
                <a:alpha val="50000"/>
              </a:schemeClr>
            </a:outerShdw>
          </a:effectLst>
        </p:spPr>
        <p:txBody>
          <a:bodyPr vert="horz" wrap="none" lIns="91440" tIns="45720" rIns="91440" bIns="45720" rtlCol="0" anchor="ctr"/>
          <a:lstStyle/>
          <a:p>
            <a:pPr algn="ctr"/>
            <a:endParaRPr kumimoji="1" lang="zh-CN" altLang="en-US"/>
          </a:p>
        </p:txBody>
      </p:sp>
      <p:sp>
        <p:nvSpPr>
          <p:cNvPr id="14" name="标题 1"/>
          <p:cNvSpPr txBox="1"/>
          <p:nvPr/>
        </p:nvSpPr>
        <p:spPr>
          <a:xfrm>
            <a:off x="5843036" y="1663509"/>
            <a:ext cx="505929" cy="50592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9146774" y="3063019"/>
            <a:ext cx="505929" cy="418474"/>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2568975" y="3019291"/>
            <a:ext cx="443006" cy="505929"/>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5722386" y="4987358"/>
            <a:ext cx="747229" cy="677449"/>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799878" y="3416300"/>
            <a:ext cx="1981200" cy="487875"/>
          </a:xfrm>
          <a:prstGeom prst="rect">
            <a:avLst/>
          </a:prstGeom>
          <a:noFill/>
          <a:ln cap="sq">
            <a:noFill/>
          </a:ln>
        </p:spPr>
        <p:txBody>
          <a:bodyPr vert="horz" wrap="square" lIns="0" tIns="0" rIns="0" bIns="0" rtlCol="0" anchor="b"/>
          <a:lstStyle/>
          <a:p>
            <a:pPr algn="ctr"/>
            <a:r>
              <a:rPr kumimoji="1" lang="en-US" altLang="zh-CN" sz="988">
                <a:ln w="12700">
                  <a:noFill/>
                </a:ln>
                <a:solidFill>
                  <a:srgbClr val="FFFFFF">
                    <a:alpha val="100000"/>
                  </a:srgbClr>
                </a:solidFill>
                <a:latin typeface="poppins-bold"/>
                <a:ea typeface="poppins-bold"/>
                <a:cs typeface="poppins-bold"/>
              </a:rPr>
              <a:t>Steps to Create Static Scopes</a:t>
            </a:r>
            <a:endParaRPr kumimoji="1" lang="zh-CN" altLang="en-US"/>
          </a:p>
        </p:txBody>
      </p:sp>
      <p:sp>
        <p:nvSpPr>
          <p:cNvPr id="19" name="标题 1"/>
          <p:cNvSpPr txBox="1"/>
          <p:nvPr/>
        </p:nvSpPr>
        <p:spPr>
          <a:xfrm>
            <a:off x="1736378" y="3912271"/>
            <a:ext cx="2108200" cy="1004754"/>
          </a:xfrm>
          <a:prstGeom prst="rect">
            <a:avLst/>
          </a:prstGeom>
          <a:solidFill>
            <a:schemeClr val="bg2">
              <a:lumMod val="75000"/>
            </a:schemeClr>
          </a:solidFill>
          <a:ln cap="sq">
            <a:noFill/>
          </a:ln>
        </p:spPr>
        <p:txBody>
          <a:bodyPr vert="horz" wrap="square" lIns="0" tIns="0" rIns="0" bIns="0" rtlCol="0" anchor="t"/>
          <a:lstStyle/>
          <a:p>
            <a:pPr algn="ctr"/>
            <a:r>
              <a:rPr kumimoji="1" lang="en-US" altLang="zh-CN" sz="900" b="1" dirty="0">
                <a:ln w="12700">
                  <a:noFill/>
                </a:ln>
                <a:latin typeface="Poppins"/>
                <a:ea typeface="Poppins"/>
                <a:cs typeface="Poppins"/>
              </a:rPr>
              <a:t>Creating static scopes involves identifying the data sets, defining access rules, and configuring the scope parameters within Microsoft Purview’s governance framework to ensure proper alignment with organizational policies.</a:t>
            </a:r>
            <a:endParaRPr kumimoji="1" lang="zh-CN" altLang="en-US" sz="2000" b="1" dirty="0"/>
          </a:p>
        </p:txBody>
      </p:sp>
      <p:sp>
        <p:nvSpPr>
          <p:cNvPr id="20" name="标题 1"/>
          <p:cNvSpPr txBox="1"/>
          <p:nvPr/>
        </p:nvSpPr>
        <p:spPr>
          <a:xfrm>
            <a:off x="5105400" y="2082800"/>
            <a:ext cx="1981200" cy="487875"/>
          </a:xfrm>
          <a:prstGeom prst="rect">
            <a:avLst/>
          </a:prstGeom>
          <a:noFill/>
          <a:ln cap="sq">
            <a:noFill/>
          </a:ln>
        </p:spPr>
        <p:txBody>
          <a:bodyPr vert="horz" wrap="square" lIns="0" tIns="0" rIns="0" bIns="0" rtlCol="0" anchor="b"/>
          <a:lstStyle/>
          <a:p>
            <a:pPr algn="ctr"/>
            <a:r>
              <a:rPr kumimoji="1" lang="en-US" altLang="zh-CN" sz="971">
                <a:ln w="12700">
                  <a:noFill/>
                </a:ln>
                <a:solidFill>
                  <a:srgbClr val="FFFFFF">
                    <a:alpha val="100000"/>
                  </a:srgbClr>
                </a:solidFill>
                <a:latin typeface="poppins-bold"/>
                <a:ea typeface="poppins-bold"/>
                <a:cs typeface="poppins-bold"/>
              </a:rPr>
              <a:t>Management and Maintenance</a:t>
            </a:r>
            <a:endParaRPr kumimoji="1" lang="zh-CN" altLang="en-US"/>
          </a:p>
        </p:txBody>
      </p:sp>
      <p:sp>
        <p:nvSpPr>
          <p:cNvPr id="21" name="标题 1"/>
          <p:cNvSpPr txBox="1"/>
          <p:nvPr/>
        </p:nvSpPr>
        <p:spPr>
          <a:xfrm>
            <a:off x="5054600" y="2578769"/>
            <a:ext cx="2082800" cy="1201157"/>
          </a:xfrm>
          <a:prstGeom prst="rect">
            <a:avLst/>
          </a:prstGeom>
          <a:solidFill>
            <a:schemeClr val="bg2">
              <a:lumMod val="75000"/>
            </a:schemeClr>
          </a:solidFill>
          <a:ln cap="sq">
            <a:noFill/>
          </a:ln>
        </p:spPr>
        <p:txBody>
          <a:bodyPr vert="horz" wrap="square" lIns="0" tIns="0" rIns="0" bIns="0" rtlCol="0" anchor="t"/>
          <a:lstStyle/>
          <a:p>
            <a:pPr algn="ctr"/>
            <a:r>
              <a:rPr kumimoji="1" lang="en-US" altLang="zh-CN" sz="900" b="1" dirty="0">
                <a:ln w="12700">
                  <a:noFill/>
                </a:ln>
                <a:latin typeface="Poppins"/>
                <a:ea typeface="Poppins"/>
                <a:cs typeface="Poppins"/>
              </a:rPr>
              <a:t>Management and maintenance of static scopes require ongoing review and adjustments in response to changes in data governance policies, ensuring continuous alignment with regulatory requirements and organizational objectives.</a:t>
            </a:r>
            <a:endParaRPr kumimoji="1" lang="zh-CN" altLang="en-US" sz="2000" b="1" dirty="0"/>
          </a:p>
        </p:txBody>
      </p:sp>
      <p:sp>
        <p:nvSpPr>
          <p:cNvPr id="22" name="标题 1"/>
          <p:cNvSpPr txBox="1"/>
          <p:nvPr/>
        </p:nvSpPr>
        <p:spPr>
          <a:xfrm>
            <a:off x="8411901" y="3378200"/>
            <a:ext cx="1981200" cy="487875"/>
          </a:xfrm>
          <a:prstGeom prst="rect">
            <a:avLst/>
          </a:prstGeom>
          <a:noFill/>
          <a:ln cap="sq">
            <a:noFill/>
          </a:ln>
        </p:spPr>
        <p:txBody>
          <a:bodyPr vert="horz" wrap="square" lIns="0" tIns="0" rIns="0" bIns="0" rtlCol="0" anchor="b"/>
          <a:lstStyle/>
          <a:p>
            <a:pPr algn="ctr"/>
            <a:r>
              <a:rPr kumimoji="1" lang="en-US" altLang="zh-CN" sz="971">
                <a:ln w="12700">
                  <a:noFill/>
                </a:ln>
                <a:solidFill>
                  <a:srgbClr val="FFFFFF">
                    <a:alpha val="100000"/>
                  </a:srgbClr>
                </a:solidFill>
                <a:latin typeface="poppins-bold"/>
                <a:ea typeface="poppins-bold"/>
                <a:cs typeface="poppins-bold"/>
              </a:rPr>
              <a:t>Examples of Static Scopes in Action</a:t>
            </a:r>
            <a:endParaRPr kumimoji="1" lang="zh-CN" altLang="en-US"/>
          </a:p>
        </p:txBody>
      </p:sp>
      <p:sp>
        <p:nvSpPr>
          <p:cNvPr id="23" name="标题 1"/>
          <p:cNvSpPr txBox="1"/>
          <p:nvPr/>
        </p:nvSpPr>
        <p:spPr>
          <a:xfrm>
            <a:off x="8367451" y="3874170"/>
            <a:ext cx="2070100" cy="1144074"/>
          </a:xfrm>
          <a:prstGeom prst="rect">
            <a:avLst/>
          </a:prstGeom>
          <a:solidFill>
            <a:schemeClr val="bg2">
              <a:lumMod val="75000"/>
            </a:schemeClr>
          </a:solidFill>
          <a:ln cap="sq">
            <a:noFill/>
          </a:ln>
        </p:spPr>
        <p:txBody>
          <a:bodyPr vert="horz" wrap="square" lIns="0" tIns="0" rIns="0" bIns="0" rtlCol="0" anchor="t"/>
          <a:lstStyle/>
          <a:p>
            <a:pPr algn="ctr"/>
            <a:r>
              <a:rPr kumimoji="1" lang="en-US" altLang="zh-CN" sz="900" b="1" dirty="0">
                <a:ln w="12700">
                  <a:noFill/>
                </a:ln>
                <a:latin typeface="Poppins"/>
                <a:ea typeface="Poppins"/>
                <a:cs typeface="Poppins"/>
              </a:rPr>
              <a:t>Examples of static scopes in action may include their deployment in financial institutions to restrict access to sensitive transaction data or in healthcare organizations to protect patient information as mandated by HIPAA regulations.</a:t>
            </a:r>
            <a:endParaRPr kumimoji="1" lang="zh-CN" altLang="en-US" sz="2000" b="1" dirty="0"/>
          </a:p>
        </p:txBody>
      </p:sp>
      <p:sp>
        <p:nvSpPr>
          <p:cNvPr id="24"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Implementation of Static Scopes</a:t>
            </a:r>
            <a:endParaRPr kumimoji="1" lang="zh-CN" altLang="en-US"/>
          </a:p>
        </p:txBody>
      </p:sp>
      <p:sp>
        <p:nvSpPr>
          <p:cNvPr id="25"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429983" y="3105235"/>
            <a:ext cx="1876974" cy="532487"/>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poppins-bold"/>
                <a:ea typeface="poppins-bold"/>
                <a:cs typeface="poppins-bold"/>
              </a:rPr>
              <a:t>Flexibility vs. Rigidity</a:t>
            </a:r>
            <a:endParaRPr kumimoji="1" lang="zh-CN" altLang="en-US"/>
          </a:p>
        </p:txBody>
      </p:sp>
      <p:sp>
        <p:nvSpPr>
          <p:cNvPr id="4" name="标题 1"/>
          <p:cNvSpPr txBox="1"/>
          <p:nvPr/>
        </p:nvSpPr>
        <p:spPr>
          <a:xfrm>
            <a:off x="2429983" y="3631471"/>
            <a:ext cx="1887475" cy="2502629"/>
          </a:xfrm>
          <a:prstGeom prst="rect">
            <a:avLst/>
          </a:prstGeom>
          <a:noFill/>
          <a:ln>
            <a:noFill/>
          </a:ln>
        </p:spPr>
        <p:txBody>
          <a:bodyPr vert="horz" wrap="square" lIns="0" tIns="0" rIns="0" bIns="0" rtlCol="0" anchor="t"/>
          <a:lstStyle/>
          <a:p>
            <a:pPr algn="l"/>
            <a:r>
              <a:rPr kumimoji="1" lang="en-US" altLang="zh-CN" sz="1270">
                <a:ln w="12700">
                  <a:noFill/>
                </a:ln>
                <a:solidFill>
                  <a:srgbClr val="000000">
                    <a:alpha val="100000"/>
                  </a:srgbClr>
                </a:solidFill>
                <a:latin typeface="Poppins"/>
                <a:ea typeface="Poppins"/>
                <a:cs typeface="Poppins"/>
              </a:rPr>
              <a:t>Adaptive scopes are designed for changes over time, allowing modifications as needs evolve, while static scopes remain fixed, imposing restrictions on adaptability and adjustment.</a:t>
            </a:r>
            <a:endParaRPr kumimoji="1" lang="zh-CN" altLang="en-US"/>
          </a:p>
        </p:txBody>
      </p:sp>
      <p:sp>
        <p:nvSpPr>
          <p:cNvPr id="5" name="标题 1"/>
          <p:cNvSpPr txBox="1"/>
          <p:nvPr/>
        </p:nvSpPr>
        <p:spPr>
          <a:xfrm>
            <a:off x="5096165" y="3105235"/>
            <a:ext cx="1889674" cy="532487"/>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poppins-bold"/>
                <a:ea typeface="poppins-bold"/>
                <a:cs typeface="poppins-bold"/>
              </a:rPr>
              <a:t>Use Case Application</a:t>
            </a:r>
            <a:endParaRPr kumimoji="1" lang="zh-CN" altLang="en-US"/>
          </a:p>
        </p:txBody>
      </p:sp>
      <p:sp>
        <p:nvSpPr>
          <p:cNvPr id="6" name="标题 1"/>
          <p:cNvSpPr txBox="1"/>
          <p:nvPr/>
        </p:nvSpPr>
        <p:spPr>
          <a:xfrm>
            <a:off x="5096165" y="3631470"/>
            <a:ext cx="1893273" cy="2502629"/>
          </a:xfrm>
          <a:prstGeom prst="rect">
            <a:avLst/>
          </a:prstGeom>
          <a:noFill/>
          <a:ln>
            <a:noFill/>
          </a:ln>
        </p:spPr>
        <p:txBody>
          <a:bodyPr vert="horz" wrap="square" lIns="0" tIns="0" rIns="0" bIns="0" rtlCol="0" anchor="t"/>
          <a:lstStyle/>
          <a:p>
            <a:pPr algn="l"/>
            <a:r>
              <a:rPr kumimoji="1" lang="en-US" altLang="zh-CN" sz="1270">
                <a:ln w="12700">
                  <a:noFill/>
                </a:ln>
                <a:solidFill>
                  <a:srgbClr val="000000">
                    <a:alpha val="100000"/>
                  </a:srgbClr>
                </a:solidFill>
                <a:latin typeface="Poppins"/>
                <a:ea typeface="Poppins"/>
                <a:cs typeface="Poppins"/>
              </a:rPr>
              <a:t>Adaptive scopes are beneficial in dynamic environments where requirements shift frequently, whereas static scopes are suited for stable situations where constant conditions are present.</a:t>
            </a:r>
            <a:endParaRPr kumimoji="1" lang="zh-CN" altLang="en-US"/>
          </a:p>
        </p:txBody>
      </p:sp>
      <p:sp>
        <p:nvSpPr>
          <p:cNvPr id="7" name="标题 1"/>
          <p:cNvSpPr txBox="1"/>
          <p:nvPr/>
        </p:nvSpPr>
        <p:spPr>
          <a:xfrm>
            <a:off x="7670920" y="3105235"/>
            <a:ext cx="1927774" cy="532487"/>
          </a:xfrm>
          <a:prstGeom prst="rect">
            <a:avLst/>
          </a:prstGeom>
          <a:noFill/>
          <a:ln>
            <a:noFill/>
          </a:ln>
        </p:spPr>
        <p:txBody>
          <a:bodyPr vert="horz" wrap="square" lIns="0" tIns="0" rIns="0" bIns="0" rtlCol="0" anchor="t"/>
          <a:lstStyle/>
          <a:p>
            <a:pPr algn="l"/>
            <a:r>
              <a:rPr kumimoji="1" lang="en-US" altLang="zh-CN" sz="1600">
                <a:ln w="12700">
                  <a:noFill/>
                </a:ln>
                <a:solidFill>
                  <a:srgbClr val="000000">
                    <a:alpha val="100000"/>
                  </a:srgbClr>
                </a:solidFill>
                <a:latin typeface="poppins-bold"/>
                <a:ea typeface="poppins-bold"/>
                <a:cs typeface="poppins-bold"/>
              </a:rPr>
              <a:t>Management Implications</a:t>
            </a:r>
            <a:endParaRPr kumimoji="1" lang="zh-CN" altLang="en-US"/>
          </a:p>
        </p:txBody>
      </p:sp>
      <p:sp>
        <p:nvSpPr>
          <p:cNvPr id="8" name="标题 1"/>
          <p:cNvSpPr txBox="1"/>
          <p:nvPr/>
        </p:nvSpPr>
        <p:spPr>
          <a:xfrm>
            <a:off x="7670920" y="3631470"/>
            <a:ext cx="1924896" cy="2502629"/>
          </a:xfrm>
          <a:prstGeom prst="rect">
            <a:avLst/>
          </a:prstGeom>
          <a:noFill/>
          <a:ln>
            <a:noFill/>
          </a:ln>
        </p:spPr>
        <p:txBody>
          <a:bodyPr vert="horz" wrap="square" lIns="0" tIns="0" rIns="0" bIns="0" rtlCol="0" anchor="t"/>
          <a:lstStyle/>
          <a:p>
            <a:pPr algn="l"/>
            <a:r>
              <a:rPr kumimoji="1" lang="en-US" altLang="zh-CN" sz="1270">
                <a:ln w="12700">
                  <a:noFill/>
                </a:ln>
                <a:solidFill>
                  <a:srgbClr val="000000">
                    <a:alpha val="100000"/>
                  </a:srgbClr>
                </a:solidFill>
                <a:latin typeface="Poppins"/>
                <a:ea typeface="Poppins"/>
                <a:cs typeface="Poppins"/>
              </a:rPr>
              <a:t>Management must align their strategies according to the chosen scope type, as adaptive scopes require ongoing oversight, while static scopes may permit more straightforward management routines.</a:t>
            </a:r>
            <a:endParaRPr kumimoji="1" lang="zh-CN" altLang="en-US"/>
          </a:p>
        </p:txBody>
      </p:sp>
      <p:sp>
        <p:nvSpPr>
          <p:cNvPr id="9" name="标题 1"/>
          <p:cNvSpPr txBox="1"/>
          <p:nvPr/>
        </p:nvSpPr>
        <p:spPr>
          <a:xfrm>
            <a:off x="2429983" y="2028910"/>
            <a:ext cx="1391112" cy="830997"/>
          </a:xfrm>
          <a:prstGeom prst="rect">
            <a:avLst/>
          </a:prstGeom>
          <a:noFill/>
          <a:ln>
            <a:noFill/>
          </a:ln>
        </p:spPr>
        <p:txBody>
          <a:bodyPr vert="horz" wrap="square" lIns="0" tIns="0" rIns="0" bIns="0" rtlCol="0" anchor="t"/>
          <a:lstStyle/>
          <a:p>
            <a:pPr algn="l"/>
            <a:r>
              <a:rPr kumimoji="1" lang="en-US" altLang="zh-CN" sz="5400">
                <a:ln w="12700">
                  <a:noFill/>
                </a:ln>
                <a:solidFill>
                  <a:srgbClr val="000000">
                    <a:alpha val="100000"/>
                  </a:srgbClr>
                </a:solidFill>
                <a:latin typeface="poppins-bold"/>
                <a:ea typeface="poppins-bold"/>
                <a:cs typeface="poppins-bold"/>
              </a:rPr>
              <a:t>01</a:t>
            </a:r>
            <a:endParaRPr kumimoji="1" lang="zh-CN" altLang="en-US"/>
          </a:p>
        </p:txBody>
      </p:sp>
      <p:sp>
        <p:nvSpPr>
          <p:cNvPr id="10" name="标题 1"/>
          <p:cNvSpPr txBox="1"/>
          <p:nvPr/>
        </p:nvSpPr>
        <p:spPr>
          <a:xfrm>
            <a:off x="5096165" y="2028910"/>
            <a:ext cx="1391112" cy="830997"/>
          </a:xfrm>
          <a:prstGeom prst="rect">
            <a:avLst/>
          </a:prstGeom>
          <a:noFill/>
          <a:ln>
            <a:noFill/>
          </a:ln>
        </p:spPr>
        <p:txBody>
          <a:bodyPr vert="horz" wrap="square" lIns="0" tIns="0" rIns="0" bIns="0" rtlCol="0" anchor="t"/>
          <a:lstStyle/>
          <a:p>
            <a:pPr algn="l"/>
            <a:r>
              <a:rPr kumimoji="1" lang="en-US" altLang="zh-CN" sz="5400">
                <a:ln w="12700">
                  <a:noFill/>
                </a:ln>
                <a:solidFill>
                  <a:srgbClr val="000000">
                    <a:alpha val="100000"/>
                  </a:srgbClr>
                </a:solidFill>
                <a:latin typeface="poppins-bold"/>
                <a:ea typeface="poppins-bold"/>
                <a:cs typeface="poppins-bold"/>
              </a:rPr>
              <a:t>02</a:t>
            </a:r>
            <a:endParaRPr kumimoji="1" lang="zh-CN" altLang="en-US"/>
          </a:p>
        </p:txBody>
      </p:sp>
      <p:sp>
        <p:nvSpPr>
          <p:cNvPr id="11" name="标题 1"/>
          <p:cNvSpPr txBox="1"/>
          <p:nvPr/>
        </p:nvSpPr>
        <p:spPr>
          <a:xfrm>
            <a:off x="7670920" y="2028910"/>
            <a:ext cx="1391112" cy="830997"/>
          </a:xfrm>
          <a:prstGeom prst="rect">
            <a:avLst/>
          </a:prstGeom>
          <a:noFill/>
          <a:ln>
            <a:noFill/>
          </a:ln>
        </p:spPr>
        <p:txBody>
          <a:bodyPr vert="horz" wrap="square" lIns="0" tIns="0" rIns="0" bIns="0" rtlCol="0" anchor="t"/>
          <a:lstStyle/>
          <a:p>
            <a:pPr algn="l"/>
            <a:r>
              <a:rPr kumimoji="1" lang="en-US" altLang="zh-CN" sz="5400">
                <a:ln w="12700">
                  <a:noFill/>
                </a:ln>
                <a:solidFill>
                  <a:srgbClr val="000000">
                    <a:alpha val="100000"/>
                  </a:srgbClr>
                </a:solidFill>
                <a:latin typeface="poppins-bold"/>
                <a:ea typeface="poppins-bold"/>
                <a:cs typeface="poppins-bold"/>
              </a:rPr>
              <a:t>03</a:t>
            </a:r>
            <a:endParaRPr kumimoji="1" lang="zh-CN" altLang="en-US"/>
          </a:p>
        </p:txBody>
      </p:sp>
      <p:sp>
        <p:nvSpPr>
          <p:cNvPr id="12"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Key Differences</a:t>
            </a:r>
            <a:endParaRPr kumimoji="1" lang="zh-CN" altLang="en-US"/>
          </a:p>
        </p:txBody>
      </p:sp>
      <p:sp>
        <p:nvSpPr>
          <p:cNvPr id="13"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3759430"/>
            <a:ext cx="12192000" cy="191454"/>
          </a:xfrm>
          <a:custGeom>
            <a:avLst/>
            <a:gdLst>
              <a:gd name="connsiteX0" fmla="*/ 0 w 13577104"/>
              <a:gd name="connsiteY0" fmla="*/ 277818 h 451438"/>
              <a:gd name="connsiteX1" fmla="*/ 1932972 w 13577104"/>
              <a:gd name="connsiteY1" fmla="*/ 23174 h 451438"/>
              <a:gd name="connsiteX2" fmla="*/ 4155311 w 13577104"/>
              <a:gd name="connsiteY2" fmla="*/ 428288 h 451438"/>
              <a:gd name="connsiteX3" fmla="*/ 7014258 w 13577104"/>
              <a:gd name="connsiteY3" fmla="*/ 25 h 451438"/>
              <a:gd name="connsiteX4" fmla="*/ 9225023 w 13577104"/>
              <a:gd name="connsiteY4" fmla="*/ 451438 h 451438"/>
              <a:gd name="connsiteX5" fmla="*/ 11586258 w 13577104"/>
              <a:gd name="connsiteY5" fmla="*/ 25 h 451438"/>
              <a:gd name="connsiteX6" fmla="*/ 13577104 w 13577104"/>
              <a:gd name="connsiteY6" fmla="*/ 439863 h 451438"/>
            </a:gdLst>
            <a:ahLst/>
            <a:cxnLst/>
            <a:rect l="l" t="t" r="r" b="b"/>
            <a:pathLst>
              <a:path w="13577104" h="451438">
                <a:moveTo>
                  <a:pt x="0" y="277818"/>
                </a:moveTo>
                <a:cubicBezTo>
                  <a:pt x="620210" y="137957"/>
                  <a:pt x="1240420" y="-1904"/>
                  <a:pt x="1932972" y="23174"/>
                </a:cubicBezTo>
                <a:cubicBezTo>
                  <a:pt x="2625524" y="48252"/>
                  <a:pt x="3308430" y="432146"/>
                  <a:pt x="4155311" y="428288"/>
                </a:cubicBezTo>
                <a:cubicBezTo>
                  <a:pt x="5002192" y="424430"/>
                  <a:pt x="6169306" y="-3833"/>
                  <a:pt x="7014258" y="25"/>
                </a:cubicBezTo>
                <a:cubicBezTo>
                  <a:pt x="7859210" y="3883"/>
                  <a:pt x="8463023" y="451438"/>
                  <a:pt x="9225023" y="451438"/>
                </a:cubicBezTo>
                <a:cubicBezTo>
                  <a:pt x="9987023" y="451438"/>
                  <a:pt x="10860911" y="1954"/>
                  <a:pt x="11586258" y="25"/>
                </a:cubicBezTo>
                <a:cubicBezTo>
                  <a:pt x="12311605" y="-1904"/>
                  <a:pt x="12944354" y="218979"/>
                  <a:pt x="13577104" y="439863"/>
                </a:cubicBezTo>
              </a:path>
            </a:pathLst>
          </a:custGeom>
          <a:noFill/>
          <a:ln w="381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296366" y="3012864"/>
            <a:ext cx="822767" cy="1562582"/>
          </a:xfrm>
          <a:custGeom>
            <a:avLst/>
            <a:gdLst>
              <a:gd name="connsiteX0" fmla="*/ 0 w 822767"/>
              <a:gd name="connsiteY0" fmla="*/ 0 h 1562582"/>
              <a:gd name="connsiteX1" fmla="*/ 822767 w 822767"/>
              <a:gd name="connsiteY1" fmla="*/ 781291 h 1562582"/>
              <a:gd name="connsiteX2" fmla="*/ 0 w 822767"/>
              <a:gd name="connsiteY2" fmla="*/ 1562582 h 1562582"/>
              <a:gd name="connsiteX3" fmla="*/ 524308 w 822767"/>
              <a:gd name="connsiteY3" fmla="*/ 781291 h 1562582"/>
              <a:gd name="connsiteX4" fmla="*/ 0 w 822767"/>
              <a:gd name="connsiteY4" fmla="*/ 0 h 1562582"/>
              <a:gd name="connsiteX5" fmla="*/ 0 w 822767"/>
              <a:gd name="connsiteY5" fmla="*/ 0 h 1562582"/>
              <a:gd name="connsiteX6" fmla="*/ 0 w 822767"/>
              <a:gd name="connsiteY6" fmla="*/ 0 h 1562582"/>
            </a:gdLst>
            <a:ahLst/>
            <a:cxnLst/>
            <a:rect l="l" t="t" r="r" b="b"/>
            <a:pathLst>
              <a:path w="822767" h="1562582">
                <a:moveTo>
                  <a:pt x="0" y="0"/>
                </a:moveTo>
                <a:lnTo>
                  <a:pt x="822767" y="781291"/>
                </a:lnTo>
                <a:lnTo>
                  <a:pt x="0" y="1562582"/>
                </a:lnTo>
                <a:lnTo>
                  <a:pt x="524308" y="781291"/>
                </a:lnTo>
                <a:lnTo>
                  <a:pt x="0" y="0"/>
                </a:lnTo>
                <a:close/>
              </a:path>
            </a:pathLst>
          </a:custGeom>
          <a:solidFill>
            <a:schemeClr val="accent1"/>
          </a:solidFill>
          <a:ln w="381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4315951" y="3089061"/>
            <a:ext cx="822767" cy="1562582"/>
          </a:xfrm>
          <a:custGeom>
            <a:avLst/>
            <a:gdLst>
              <a:gd name="connsiteX0" fmla="*/ 0 w 822767"/>
              <a:gd name="connsiteY0" fmla="*/ 0 h 1562582"/>
              <a:gd name="connsiteX1" fmla="*/ 822767 w 822767"/>
              <a:gd name="connsiteY1" fmla="*/ 781291 h 1562582"/>
              <a:gd name="connsiteX2" fmla="*/ 0 w 822767"/>
              <a:gd name="connsiteY2" fmla="*/ 1562582 h 1562582"/>
              <a:gd name="connsiteX3" fmla="*/ 524308 w 822767"/>
              <a:gd name="connsiteY3" fmla="*/ 781291 h 1562582"/>
              <a:gd name="connsiteX4" fmla="*/ 0 w 822767"/>
              <a:gd name="connsiteY4" fmla="*/ 0 h 1562582"/>
              <a:gd name="connsiteX5" fmla="*/ 0 w 822767"/>
              <a:gd name="connsiteY5" fmla="*/ 0 h 1562582"/>
              <a:gd name="connsiteX6" fmla="*/ 0 w 822767"/>
              <a:gd name="connsiteY6" fmla="*/ 0 h 1562582"/>
            </a:gdLst>
            <a:ahLst/>
            <a:cxnLst/>
            <a:rect l="l" t="t" r="r" b="b"/>
            <a:pathLst>
              <a:path w="822767" h="1562582">
                <a:moveTo>
                  <a:pt x="0" y="0"/>
                </a:moveTo>
                <a:lnTo>
                  <a:pt x="822767" y="781291"/>
                </a:lnTo>
                <a:lnTo>
                  <a:pt x="0" y="1562582"/>
                </a:lnTo>
                <a:lnTo>
                  <a:pt x="524308" y="781291"/>
                </a:lnTo>
                <a:lnTo>
                  <a:pt x="0" y="0"/>
                </a:lnTo>
                <a:close/>
              </a:path>
            </a:pathLst>
          </a:custGeom>
          <a:solidFill>
            <a:schemeClr val="accent2"/>
          </a:solidFill>
          <a:ln w="381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4938452" y="3710786"/>
            <a:ext cx="319132" cy="319132"/>
          </a:xfrm>
          <a:prstGeom prst="ellipse">
            <a:avLst/>
          </a:prstGeom>
          <a:solidFill>
            <a:schemeClr val="bg1"/>
          </a:solidFill>
          <a:ln w="25400" cap="sq">
            <a:solidFill>
              <a:schemeClr val="accent2"/>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7240399" y="3129886"/>
            <a:ext cx="822767" cy="1562582"/>
          </a:xfrm>
          <a:custGeom>
            <a:avLst/>
            <a:gdLst>
              <a:gd name="connsiteX0" fmla="*/ 0 w 822767"/>
              <a:gd name="connsiteY0" fmla="*/ 0 h 1562582"/>
              <a:gd name="connsiteX1" fmla="*/ 822767 w 822767"/>
              <a:gd name="connsiteY1" fmla="*/ 781291 h 1562582"/>
              <a:gd name="connsiteX2" fmla="*/ 0 w 822767"/>
              <a:gd name="connsiteY2" fmla="*/ 1562582 h 1562582"/>
              <a:gd name="connsiteX3" fmla="*/ 524308 w 822767"/>
              <a:gd name="connsiteY3" fmla="*/ 781291 h 1562582"/>
              <a:gd name="connsiteX4" fmla="*/ 0 w 822767"/>
              <a:gd name="connsiteY4" fmla="*/ 0 h 1562582"/>
              <a:gd name="connsiteX5" fmla="*/ 0 w 822767"/>
              <a:gd name="connsiteY5" fmla="*/ 0 h 1562582"/>
              <a:gd name="connsiteX6" fmla="*/ 0 w 822767"/>
              <a:gd name="connsiteY6" fmla="*/ 0 h 1562582"/>
            </a:gdLst>
            <a:ahLst/>
            <a:cxnLst/>
            <a:rect l="l" t="t" r="r" b="b"/>
            <a:pathLst>
              <a:path w="822767" h="1562582">
                <a:moveTo>
                  <a:pt x="0" y="0"/>
                </a:moveTo>
                <a:lnTo>
                  <a:pt x="822767" y="781291"/>
                </a:lnTo>
                <a:lnTo>
                  <a:pt x="0" y="1562582"/>
                </a:lnTo>
                <a:lnTo>
                  <a:pt x="524308" y="781291"/>
                </a:lnTo>
                <a:lnTo>
                  <a:pt x="0" y="0"/>
                </a:lnTo>
                <a:close/>
              </a:path>
            </a:pathLst>
          </a:custGeom>
          <a:solidFill>
            <a:schemeClr val="accent1"/>
          </a:solidFill>
          <a:ln w="381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7862900" y="3751611"/>
            <a:ext cx="319132" cy="319132"/>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918866" y="3634588"/>
            <a:ext cx="319132" cy="319132"/>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1950694" y="3666416"/>
            <a:ext cx="255479" cy="255479"/>
          </a:xfrm>
          <a:prstGeom prst="pie">
            <a:avLst>
              <a:gd name="adj1" fmla="val 19870605"/>
              <a:gd name="adj2" fmla="val 16200000"/>
            </a:avLst>
          </a:prstGeom>
          <a:solidFill>
            <a:schemeClr val="accent1"/>
          </a:solidFill>
          <a:ln w="381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4970279" y="3742613"/>
            <a:ext cx="255479" cy="255479"/>
          </a:xfrm>
          <a:prstGeom prst="pie">
            <a:avLst>
              <a:gd name="adj1" fmla="val 1409832"/>
              <a:gd name="adj2" fmla="val 16200000"/>
            </a:avLst>
          </a:prstGeom>
          <a:solidFill>
            <a:schemeClr val="accent2"/>
          </a:solidFill>
          <a:ln w="381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7894727" y="3783438"/>
            <a:ext cx="255479" cy="255479"/>
          </a:xfrm>
          <a:prstGeom prst="pie">
            <a:avLst>
              <a:gd name="adj1" fmla="val 6193230"/>
              <a:gd name="adj2" fmla="val 16200000"/>
            </a:avLst>
          </a:prstGeom>
          <a:solidFill>
            <a:schemeClr val="accent1"/>
          </a:solidFill>
          <a:ln w="381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096958" y="1243056"/>
            <a:ext cx="4336547" cy="652504"/>
          </a:xfrm>
          <a:prstGeom prst="rect">
            <a:avLst/>
          </a:prstGeom>
          <a:noFill/>
          <a:ln>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Factors to Consider</a:t>
            </a:r>
            <a:endParaRPr kumimoji="1" lang="zh-CN" altLang="en-US"/>
          </a:p>
        </p:txBody>
      </p:sp>
      <p:sp>
        <p:nvSpPr>
          <p:cNvPr id="14" name="标题 1"/>
          <p:cNvSpPr txBox="1"/>
          <p:nvPr/>
        </p:nvSpPr>
        <p:spPr>
          <a:xfrm>
            <a:off x="1096959" y="1932052"/>
            <a:ext cx="4336547" cy="822276"/>
          </a:xfrm>
          <a:prstGeom prst="rect">
            <a:avLst/>
          </a:prstGeom>
          <a:noFill/>
          <a:ln>
            <a:noFill/>
          </a:ln>
        </p:spPr>
        <p:txBody>
          <a:bodyPr vert="horz" wrap="square" lIns="0" tIns="0" rIns="0" bIns="0" rtlCol="0" anchor="t"/>
          <a:lstStyle/>
          <a:p>
            <a:pPr algn="l"/>
            <a:r>
              <a:rPr kumimoji="1" lang="en-US" altLang="zh-CN" sz="1048">
                <a:ln w="12700">
                  <a:noFill/>
                </a:ln>
                <a:solidFill>
                  <a:srgbClr val="000000">
                    <a:alpha val="100000"/>
                  </a:srgbClr>
                </a:solidFill>
                <a:latin typeface="Poppins"/>
                <a:ea typeface="Poppins"/>
                <a:cs typeface="Poppins"/>
              </a:rPr>
              <a:t>When determining scope type, factors such as project nature, environmental volatility, and organizational goals should be evaluated to ensure optimal alignment and effectiveness.</a:t>
            </a:r>
            <a:endParaRPr kumimoji="1" lang="zh-CN" altLang="en-US"/>
          </a:p>
        </p:txBody>
      </p:sp>
      <p:sp>
        <p:nvSpPr>
          <p:cNvPr id="15" name="标题 1"/>
          <p:cNvSpPr txBox="1"/>
          <p:nvPr/>
        </p:nvSpPr>
        <p:spPr>
          <a:xfrm>
            <a:off x="6966665" y="1383228"/>
            <a:ext cx="4336547" cy="652504"/>
          </a:xfrm>
          <a:prstGeom prst="rect">
            <a:avLst/>
          </a:prstGeom>
          <a:noFill/>
          <a:ln>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Recommendations for Organizations</a:t>
            </a:r>
            <a:endParaRPr kumimoji="1" lang="zh-CN" altLang="en-US"/>
          </a:p>
        </p:txBody>
      </p:sp>
      <p:sp>
        <p:nvSpPr>
          <p:cNvPr id="16" name="标题 1"/>
          <p:cNvSpPr txBox="1"/>
          <p:nvPr/>
        </p:nvSpPr>
        <p:spPr>
          <a:xfrm>
            <a:off x="6966666" y="2072224"/>
            <a:ext cx="4336547" cy="822276"/>
          </a:xfrm>
          <a:prstGeom prst="rect">
            <a:avLst/>
          </a:prstGeom>
          <a:noFill/>
          <a:ln>
            <a:noFill/>
          </a:ln>
        </p:spPr>
        <p:txBody>
          <a:bodyPr vert="horz" wrap="square" lIns="0" tIns="0" rIns="0" bIns="0" rtlCol="0" anchor="t"/>
          <a:lstStyle/>
          <a:p>
            <a:pPr algn="l"/>
            <a:r>
              <a:rPr kumimoji="1" lang="en-US" altLang="zh-CN" sz="1048">
                <a:ln w="12700">
                  <a:noFill/>
                </a:ln>
                <a:solidFill>
                  <a:srgbClr val="000000">
                    <a:alpha val="100000"/>
                  </a:srgbClr>
                </a:solidFill>
                <a:latin typeface="Poppins"/>
                <a:ea typeface="Poppins"/>
                <a:cs typeface="Poppins"/>
              </a:rPr>
              <a:t>Organizations should tailor their scope selection to their specific context and needs, emphasizing flexibility where necessary to accommodate change and stability when conditions allow.</a:t>
            </a:r>
            <a:endParaRPr kumimoji="1" lang="zh-CN" altLang="en-US"/>
          </a:p>
        </p:txBody>
      </p:sp>
      <p:sp>
        <p:nvSpPr>
          <p:cNvPr id="17" name="标题 1"/>
          <p:cNvSpPr txBox="1"/>
          <p:nvPr/>
        </p:nvSpPr>
        <p:spPr>
          <a:xfrm>
            <a:off x="3948975" y="4607563"/>
            <a:ext cx="4336547" cy="652504"/>
          </a:xfrm>
          <a:prstGeom prst="rect">
            <a:avLst/>
          </a:prstGeom>
          <a:noFill/>
          <a:ln>
            <a:noFill/>
          </a:ln>
        </p:spPr>
        <p:txBody>
          <a:bodyPr vert="horz" wrap="square" lIns="0" tIns="0" rIns="0" bIns="0" rtlCol="0" anchor="b"/>
          <a:lstStyle/>
          <a:p>
            <a:pPr algn="l"/>
            <a:r>
              <a:rPr kumimoji="1" lang="en-US" altLang="zh-CN" sz="1600">
                <a:ln w="12700">
                  <a:noFill/>
                </a:ln>
                <a:solidFill>
                  <a:srgbClr val="000627">
                    <a:alpha val="100000"/>
                  </a:srgbClr>
                </a:solidFill>
                <a:latin typeface="poppins-bold"/>
                <a:ea typeface="poppins-bold"/>
                <a:cs typeface="poppins-bold"/>
              </a:rPr>
              <a:t>Case Studies Comparison</a:t>
            </a:r>
            <a:endParaRPr kumimoji="1" lang="zh-CN" altLang="en-US"/>
          </a:p>
        </p:txBody>
      </p:sp>
      <p:sp>
        <p:nvSpPr>
          <p:cNvPr id="18" name="标题 1"/>
          <p:cNvSpPr txBox="1"/>
          <p:nvPr/>
        </p:nvSpPr>
        <p:spPr>
          <a:xfrm>
            <a:off x="3948975" y="5325688"/>
            <a:ext cx="4336547" cy="798251"/>
          </a:xfrm>
          <a:prstGeom prst="rect">
            <a:avLst/>
          </a:prstGeom>
          <a:noFill/>
          <a:ln>
            <a:noFill/>
          </a:ln>
        </p:spPr>
        <p:txBody>
          <a:bodyPr vert="horz" wrap="square" lIns="0" tIns="0" rIns="0" bIns="0" rtlCol="0" anchor="t"/>
          <a:lstStyle/>
          <a:p>
            <a:pPr algn="l"/>
            <a:r>
              <a:rPr kumimoji="1" lang="en-US" altLang="zh-CN" sz="1040" dirty="0">
                <a:ln w="12700">
                  <a:noFill/>
                </a:ln>
                <a:solidFill>
                  <a:srgbClr val="000000">
                    <a:alpha val="100000"/>
                  </a:srgbClr>
                </a:solidFill>
                <a:latin typeface="Poppins"/>
                <a:ea typeface="Poppins"/>
                <a:cs typeface="Poppins"/>
              </a:rPr>
              <a:t>Reviewing real-world examples highlights how different organizations effectively employed adaptive or static scopes and the resultant impacts on project outcomes and overall efficiency.</a:t>
            </a:r>
            <a:endParaRPr kumimoji="1" lang="zh-CN" altLang="en-US" dirty="0"/>
          </a:p>
        </p:txBody>
      </p:sp>
      <p:sp>
        <p:nvSpPr>
          <p:cNvPr id="19" name="标题 1"/>
          <p:cNvSpPr txBox="1"/>
          <p:nvPr/>
        </p:nvSpPr>
        <p:spPr>
          <a:xfrm>
            <a:off x="836650" y="475975"/>
            <a:ext cx="10682250" cy="468000"/>
          </a:xfrm>
          <a:prstGeom prst="rect">
            <a:avLst/>
          </a:prstGeom>
          <a:noFill/>
          <a:ln>
            <a:noFill/>
          </a:ln>
        </p:spPr>
        <p:txBody>
          <a:bodyPr vert="horz" wrap="square" lIns="0" tIns="0" rIns="0" bIns="0" rtlCol="0" anchor="ctr"/>
          <a:lstStyle/>
          <a:p>
            <a:pPr algn="l"/>
            <a:r>
              <a:rPr kumimoji="1" lang="en-US" altLang="zh-CN" sz="3200">
                <a:ln w="12700">
                  <a:noFill/>
                </a:ln>
                <a:solidFill>
                  <a:srgbClr val="03103B">
                    <a:alpha val="100000"/>
                  </a:srgbClr>
                </a:solidFill>
                <a:latin typeface="poppins-bold"/>
                <a:ea typeface="poppins-bold"/>
                <a:cs typeface="poppins-bold"/>
              </a:rPr>
              <a:t>Selecting the Appropriate Scope</a:t>
            </a:r>
            <a:endParaRPr kumimoji="1" lang="zh-CN" altLang="en-US"/>
          </a:p>
        </p:txBody>
      </p:sp>
      <p:sp>
        <p:nvSpPr>
          <p:cNvPr id="20" name="标题 1"/>
          <p:cNvSpPr txBox="1"/>
          <p:nvPr/>
        </p:nvSpPr>
        <p:spPr>
          <a:xfrm>
            <a:off x="169743" y="-1"/>
            <a:ext cx="603407" cy="965451"/>
          </a:xfrm>
          <a:prstGeom prst="parallelogram">
            <a:avLst>
              <a:gd name="adj" fmla="val 73502"/>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438153" y="454500"/>
            <a:ext cx="319344" cy="510950"/>
          </a:xfrm>
          <a:prstGeom prst="parallelogram">
            <a:avLst>
              <a:gd name="adj" fmla="val 73502"/>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6750" y="2155581"/>
            <a:ext cx="10858500" cy="3744000"/>
          </a:xfrm>
          <a:prstGeom prst="rect">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814796" y="2335581"/>
            <a:ext cx="5281204" cy="3384000"/>
          </a:xfrm>
          <a:prstGeom prst="snip1Rect">
            <a:avLst>
              <a:gd name="adj" fmla="val 15577"/>
            </a:avLst>
          </a:prstGeom>
          <a:solidFill>
            <a:schemeClr val="bg1"/>
          </a:solidFill>
          <a:ln w="1270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205398" y="2822461"/>
            <a:ext cx="4500000" cy="432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Importance of Monitoring</a:t>
            </a:r>
            <a:endParaRPr kumimoji="1" lang="zh-CN" altLang="en-US"/>
          </a:p>
        </p:txBody>
      </p:sp>
      <p:sp>
        <p:nvSpPr>
          <p:cNvPr id="6" name="标题 1"/>
          <p:cNvSpPr txBox="1"/>
          <p:nvPr/>
        </p:nvSpPr>
        <p:spPr>
          <a:xfrm>
            <a:off x="1205398" y="3313696"/>
            <a:ext cx="4500000" cy="2274304"/>
          </a:xfrm>
          <a:prstGeom prst="rect">
            <a:avLst/>
          </a:prstGeom>
          <a:noFill/>
          <a:ln>
            <a:noFill/>
          </a:ln>
        </p:spPr>
        <p:txBody>
          <a:bodyPr vert="horz" wrap="square" lIns="0" tIns="0" rIns="0" bIns="0" rtlCol="0" anchor="t"/>
          <a:lstStyle/>
          <a:p>
            <a:pPr algn="l"/>
            <a:r>
              <a:rPr kumimoji="1" lang="en-US" altLang="zh-CN" sz="1800">
                <a:ln w="12700">
                  <a:noFill/>
                </a:ln>
                <a:solidFill>
                  <a:srgbClr val="262626">
                    <a:alpha val="100000"/>
                  </a:srgbClr>
                </a:solidFill>
                <a:latin typeface="Poppins"/>
                <a:ea typeface="Poppins"/>
                <a:cs typeface="Poppins"/>
              </a:rPr>
              <a:t>Monitoring ensures that retention policies are applied correctly and consistently, maintaining regulatory compliance and data integrity.</a:t>
            </a:r>
            <a:endParaRPr kumimoji="1" lang="zh-CN" altLang="en-US"/>
          </a:p>
        </p:txBody>
      </p:sp>
      <p:sp>
        <p:nvSpPr>
          <p:cNvPr id="7" name="标题 1"/>
          <p:cNvSpPr txBox="1"/>
          <p:nvPr/>
        </p:nvSpPr>
        <p:spPr>
          <a:xfrm>
            <a:off x="6549266" y="2822461"/>
            <a:ext cx="4500000" cy="432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Tools for Monitoring</a:t>
            </a:r>
            <a:endParaRPr kumimoji="1" lang="zh-CN" altLang="en-US"/>
          </a:p>
        </p:txBody>
      </p:sp>
      <p:sp>
        <p:nvSpPr>
          <p:cNvPr id="8" name="标题 1"/>
          <p:cNvSpPr txBox="1"/>
          <p:nvPr/>
        </p:nvSpPr>
        <p:spPr>
          <a:xfrm>
            <a:off x="6549266" y="3313696"/>
            <a:ext cx="4500000" cy="2278400"/>
          </a:xfrm>
          <a:prstGeom prst="rect">
            <a:avLst/>
          </a:prstGeom>
          <a:noFill/>
          <a:ln>
            <a:noFill/>
          </a:ln>
        </p:spPr>
        <p:txBody>
          <a:bodyPr vert="horz" wrap="square" lIns="0" tIns="0" rIns="0" bIns="0" rtlCol="0" anchor="t"/>
          <a:lstStyle/>
          <a:p>
            <a:pPr algn="l"/>
            <a:r>
              <a:rPr kumimoji="1" lang="en-US" altLang="zh-CN" sz="1800" dirty="0">
                <a:ln w="12700">
                  <a:noFill/>
                </a:ln>
                <a:solidFill>
                  <a:srgbClr val="FFFFFF">
                    <a:alpha val="100000"/>
                  </a:srgbClr>
                </a:solidFill>
                <a:latin typeface="Poppins"/>
                <a:ea typeface="Poppins"/>
                <a:cs typeface="Poppins"/>
              </a:rPr>
              <a:t>Microsoft Purview provides tools, such as audit logs and reports, to track retention policy application and identify non-compliance issues.</a:t>
            </a:r>
            <a:endParaRPr kumimoji="1" lang="zh-CN" altLang="en-US" dirty="0"/>
          </a:p>
        </p:txBody>
      </p:sp>
      <p:sp>
        <p:nvSpPr>
          <p:cNvPr id="9" name="标题 1"/>
          <p:cNvSpPr txBox="1"/>
          <p:nvPr/>
        </p:nvSpPr>
        <p:spPr>
          <a:xfrm rot="16200000">
            <a:off x="11013736" y="2327562"/>
            <a:ext cx="351381" cy="356039"/>
          </a:xfrm>
          <a:prstGeom prst="triangle">
            <a:avLst>
              <a:gd name="adj" fmla="val 100000"/>
            </a:avLst>
          </a:prstGeom>
          <a:solidFill>
            <a:schemeClr val="bg1"/>
          </a:solidFill>
          <a:ln w="12700" cap="sq">
            <a:noFill/>
            <a:miter/>
          </a:ln>
        </p:spPr>
        <p:txBody>
          <a:bodyPr vert="horz" wrap="square" lIns="0" tIns="0" rIns="0" bIns="0" rtlCol="0" anchor="ctr"/>
          <a:lstStyle/>
          <a:p>
            <a:pPr algn="l"/>
            <a:endParaRPr kumimoji="1" lang="zh-CN" altLang="en-US"/>
          </a:p>
        </p:txBody>
      </p:sp>
      <p:sp>
        <p:nvSpPr>
          <p:cNvPr id="10"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Monitoring Policy Compliance</a:t>
            </a:r>
            <a:endParaRPr kumimoji="1" lang="zh-CN" altLang="en-US"/>
          </a:p>
        </p:txBody>
      </p:sp>
      <p:sp>
        <p:nvSpPr>
          <p:cNvPr id="11"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Creating &amp; Configuring Retention Policies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8000">
                <a:ln w="12700">
                  <a:noFill/>
                </a:ln>
                <a:solidFill>
                  <a:srgbClr val="94ACFA">
                    <a:alpha val="100000"/>
                  </a:srgbClr>
                </a:solidFill>
                <a:latin typeface="poppins-bold"/>
                <a:ea typeface="poppins-bold"/>
                <a:cs typeface="poppins-bold"/>
              </a:rPr>
              <a:t> 01</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cxnSp>
        <p:nvCxnSpPr>
          <p:cNvPr id="3" name="标题 1"/>
          <p:cNvCxnSpPr/>
          <p:nvPr/>
        </p:nvCxnSpPr>
        <p:spPr>
          <a:xfrm>
            <a:off x="2143130" y="4256704"/>
            <a:ext cx="2304000" cy="0"/>
          </a:xfrm>
          <a:prstGeom prst="line">
            <a:avLst/>
          </a:prstGeom>
          <a:noFill/>
          <a:ln w="6350" cap="sq">
            <a:gradFill>
              <a:gsLst>
                <a:gs pos="0">
                  <a:schemeClr val="accent1">
                    <a:alpha val="0"/>
                  </a:schemeClr>
                </a:gs>
                <a:gs pos="50000">
                  <a:schemeClr val="accent1"/>
                </a:gs>
                <a:gs pos="100000">
                  <a:schemeClr val="accent1">
                    <a:alpha val="0"/>
                  </a:schemeClr>
                </a:gs>
              </a:gsLst>
              <a:lin ang="0" scaled="0"/>
            </a:gradFill>
            <a:miter/>
          </a:ln>
        </p:spPr>
      </p:cxnSp>
      <p:cxnSp>
        <p:nvCxnSpPr>
          <p:cNvPr id="4" name="标题 1"/>
          <p:cNvCxnSpPr/>
          <p:nvPr/>
        </p:nvCxnSpPr>
        <p:spPr>
          <a:xfrm>
            <a:off x="7786170" y="4255579"/>
            <a:ext cx="2196000" cy="0"/>
          </a:xfrm>
          <a:prstGeom prst="line">
            <a:avLst/>
          </a:prstGeom>
          <a:noFill/>
          <a:ln w="6350" cap="sq">
            <a:gradFill>
              <a:gsLst>
                <a:gs pos="0">
                  <a:schemeClr val="accent2">
                    <a:alpha val="0"/>
                  </a:schemeClr>
                </a:gs>
                <a:gs pos="50000">
                  <a:schemeClr val="accent2"/>
                </a:gs>
                <a:gs pos="100000">
                  <a:schemeClr val="accent2">
                    <a:alpha val="0"/>
                  </a:schemeClr>
                </a:gs>
              </a:gsLst>
              <a:lin ang="0" scaled="0"/>
            </a:gradFill>
            <a:miter/>
          </a:ln>
        </p:spPr>
      </p:cxnSp>
      <p:sp>
        <p:nvSpPr>
          <p:cNvPr id="5" name="标题 1"/>
          <p:cNvSpPr txBox="1"/>
          <p:nvPr/>
        </p:nvSpPr>
        <p:spPr>
          <a:xfrm>
            <a:off x="955130" y="3676290"/>
            <a:ext cx="4680000" cy="432000"/>
          </a:xfrm>
          <a:prstGeom prst="rect">
            <a:avLst/>
          </a:prstGeom>
          <a:noFill/>
          <a:ln w="9525" cap="sq">
            <a:noFill/>
            <a:miter/>
            <a:headEnd/>
            <a:tailEnd/>
          </a:ln>
        </p:spPr>
        <p:txBody>
          <a:bodyPr vert="horz" wrap="square" lIns="0" tIns="0" rIns="0" bIns="0" rtlCol="0" anchor="ctr"/>
          <a:lstStyle/>
          <a:p>
            <a:pPr algn="ctr"/>
            <a:r>
              <a:rPr kumimoji="1" lang="en-US" altLang="zh-CN" sz="1600">
                <a:ln w="12700">
                  <a:noFill/>
                </a:ln>
                <a:solidFill>
                  <a:srgbClr val="03103B">
                    <a:alpha val="100000"/>
                  </a:srgbClr>
                </a:solidFill>
                <a:latin typeface="poppins-bold"/>
                <a:ea typeface="poppins-bold"/>
                <a:cs typeface="poppins-bold"/>
              </a:rPr>
              <a:t>Identifying Non-Compliance</a:t>
            </a:r>
            <a:endParaRPr kumimoji="1" lang="zh-CN" altLang="en-US"/>
          </a:p>
        </p:txBody>
      </p:sp>
      <p:sp>
        <p:nvSpPr>
          <p:cNvPr id="6" name="标题 1"/>
          <p:cNvSpPr txBox="1"/>
          <p:nvPr/>
        </p:nvSpPr>
        <p:spPr>
          <a:xfrm>
            <a:off x="955130" y="4407383"/>
            <a:ext cx="4680000" cy="1692000"/>
          </a:xfrm>
          <a:prstGeom prst="rect">
            <a:avLst/>
          </a:prstGeom>
          <a:noFill/>
          <a:ln w="9525" cap="sq">
            <a:noFill/>
            <a:miter/>
            <a:headEnd/>
            <a:tailEnd/>
          </a:ln>
        </p:spPr>
        <p:txBody>
          <a:bodyPr vert="horz" wrap="square" lIns="0" tIns="0" rIns="0" bIns="0" rtlCol="0" anchor="t"/>
          <a:lstStyle/>
          <a:p>
            <a:pPr algn="ctr"/>
            <a:r>
              <a:rPr kumimoji="1" lang="en-US" altLang="zh-CN" sz="1400" dirty="0">
                <a:ln w="12700">
                  <a:noFill/>
                </a:ln>
                <a:solidFill>
                  <a:srgbClr val="000000">
                    <a:alpha val="100000"/>
                  </a:srgbClr>
                </a:solidFill>
                <a:latin typeface="Poppins"/>
                <a:ea typeface="Poppins"/>
                <a:cs typeface="Poppins"/>
              </a:rPr>
              <a:t>Identify non-compliance by regularly reviewing monitoring reports and alerting mechanisms set within Microsoft Purview.</a:t>
            </a:r>
            <a:endParaRPr kumimoji="1" lang="zh-CN" altLang="en-US" dirty="0"/>
          </a:p>
        </p:txBody>
      </p:sp>
      <p:sp>
        <p:nvSpPr>
          <p:cNvPr id="7" name="标题 1"/>
          <p:cNvSpPr txBox="1"/>
          <p:nvPr/>
        </p:nvSpPr>
        <p:spPr>
          <a:xfrm>
            <a:off x="6544170" y="3675165"/>
            <a:ext cx="4680000" cy="432000"/>
          </a:xfrm>
          <a:prstGeom prst="rect">
            <a:avLst/>
          </a:prstGeom>
          <a:noFill/>
          <a:ln w="9525" cap="sq">
            <a:noFill/>
            <a:miter/>
            <a:headEnd/>
            <a:tailEnd/>
          </a:ln>
        </p:spPr>
        <p:txBody>
          <a:bodyPr vert="horz" wrap="square" lIns="0" tIns="0" rIns="0" bIns="0" rtlCol="0" anchor="ctr"/>
          <a:lstStyle/>
          <a:p>
            <a:pPr algn="ctr"/>
            <a:r>
              <a:rPr kumimoji="1" lang="en-US" altLang="zh-CN" sz="1600">
                <a:ln w="12700">
                  <a:noFill/>
                </a:ln>
                <a:solidFill>
                  <a:srgbClr val="000627">
                    <a:alpha val="100000"/>
                  </a:srgbClr>
                </a:solidFill>
                <a:latin typeface="poppins-bold"/>
                <a:ea typeface="poppins-bold"/>
                <a:cs typeface="poppins-bold"/>
              </a:rPr>
              <a:t>Corrective Actions</a:t>
            </a:r>
            <a:endParaRPr kumimoji="1" lang="zh-CN" altLang="en-US"/>
          </a:p>
        </p:txBody>
      </p:sp>
      <p:sp>
        <p:nvSpPr>
          <p:cNvPr id="8" name="标题 1"/>
          <p:cNvSpPr txBox="1"/>
          <p:nvPr/>
        </p:nvSpPr>
        <p:spPr>
          <a:xfrm>
            <a:off x="6544170" y="4406258"/>
            <a:ext cx="4680000" cy="1692000"/>
          </a:xfrm>
          <a:prstGeom prst="rect">
            <a:avLst/>
          </a:prstGeom>
          <a:noFill/>
          <a:ln w="9525" cap="sq">
            <a:noFill/>
            <a:miter/>
            <a:headEnd/>
            <a:tailEnd/>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Corrective actions may include reapplying retention labels, adjusting policies, or training users on compliance requirements.</a:t>
            </a:r>
            <a:endParaRPr kumimoji="1" lang="zh-CN" altLang="en-US"/>
          </a:p>
        </p:txBody>
      </p:sp>
      <p:sp>
        <p:nvSpPr>
          <p:cNvPr id="9" name="标题 1"/>
          <p:cNvSpPr txBox="1"/>
          <p:nvPr/>
        </p:nvSpPr>
        <p:spPr>
          <a:xfrm>
            <a:off x="7967084" y="1625669"/>
            <a:ext cx="1834172" cy="1834172"/>
          </a:xfrm>
          <a:custGeom>
            <a:avLst/>
            <a:gdLst/>
            <a:ahLst/>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2">
                  <a:alpha val="20000"/>
                </a:schemeClr>
              </a:gs>
              <a:gs pos="100000">
                <a:schemeClr val="accent2">
                  <a:lumMod val="75000"/>
                  <a:alpha val="0"/>
                </a:schemeClr>
              </a:gs>
            </a:gsLst>
            <a:lin ang="16200000" scaled="0"/>
          </a:gradFill>
          <a:ln w="12700" cap="sq">
            <a:noFill/>
            <a:miter/>
          </a:ln>
        </p:spPr>
        <p:txBody>
          <a:bodyPr vert="horz" wrap="square" lIns="19050" tIns="19050" rIns="19050" bIns="19050" rtlCol="0" anchor="ctr"/>
          <a:lstStyle/>
          <a:p>
            <a:pPr algn="l"/>
            <a:endParaRPr kumimoji="1" lang="zh-CN" altLang="en-US"/>
          </a:p>
        </p:txBody>
      </p:sp>
      <p:sp>
        <p:nvSpPr>
          <p:cNvPr id="10" name="标题 1"/>
          <p:cNvSpPr txBox="1"/>
          <p:nvPr/>
        </p:nvSpPr>
        <p:spPr>
          <a:xfrm>
            <a:off x="8100204" y="1756078"/>
            <a:ext cx="1567932" cy="1567932"/>
          </a:xfrm>
          <a:custGeom>
            <a:avLst/>
            <a:gdLst/>
            <a:ahLst/>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2"/>
              </a:gs>
              <a:gs pos="100000">
                <a:schemeClr val="accent2"/>
              </a:gs>
            </a:gsLst>
            <a:lin ang="2700000" scaled="0"/>
          </a:gradFill>
          <a:ln w="12700" cap="sq">
            <a:noFill/>
            <a:miter/>
          </a:ln>
        </p:spPr>
        <p:txBody>
          <a:bodyPr vert="horz" wrap="square" lIns="19050" tIns="19050" rIns="19050" bIns="19050" rtlCol="0" anchor="ctr"/>
          <a:lstStyle/>
          <a:p>
            <a:pPr algn="l"/>
            <a:endParaRPr kumimoji="1" lang="zh-CN" altLang="en-US"/>
          </a:p>
        </p:txBody>
      </p:sp>
      <p:sp>
        <p:nvSpPr>
          <p:cNvPr id="11" name="标题 1"/>
          <p:cNvSpPr txBox="1"/>
          <p:nvPr/>
        </p:nvSpPr>
        <p:spPr>
          <a:xfrm>
            <a:off x="8566868" y="2243691"/>
            <a:ext cx="634604" cy="598128"/>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2700" cap="sq">
            <a:solidFill>
              <a:schemeClr val="bg1"/>
            </a:solidFill>
            <a:miter/>
          </a:ln>
        </p:spPr>
        <p:txBody>
          <a:bodyPr vert="horz" wrap="square" lIns="19050" tIns="19050" rIns="19050" bIns="19050" rtlCol="0" anchor="ctr"/>
          <a:lstStyle/>
          <a:p>
            <a:pPr algn="l"/>
            <a:endParaRPr kumimoji="1" lang="zh-CN" altLang="en-US"/>
          </a:p>
        </p:txBody>
      </p:sp>
      <p:sp>
        <p:nvSpPr>
          <p:cNvPr id="12" name="标题 1"/>
          <p:cNvSpPr txBox="1"/>
          <p:nvPr/>
        </p:nvSpPr>
        <p:spPr>
          <a:xfrm>
            <a:off x="2375795" y="1624544"/>
            <a:ext cx="1838670" cy="1838670"/>
          </a:xfrm>
          <a:custGeom>
            <a:avLst/>
            <a:gdLst/>
            <a:ahLst/>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1">
                  <a:alpha val="0"/>
                </a:schemeClr>
              </a:gs>
              <a:gs pos="100000">
                <a:schemeClr val="accent1">
                  <a:lumMod val="75000"/>
                  <a:alpha val="20000"/>
                </a:schemeClr>
              </a:gs>
            </a:gsLst>
            <a:lin ang="5400000" scaled="0"/>
          </a:gradFill>
          <a:ln w="12700" cap="sq">
            <a:noFill/>
            <a:miter/>
          </a:ln>
        </p:spPr>
        <p:txBody>
          <a:bodyPr vert="horz" wrap="square" lIns="19050" tIns="19050" rIns="19050" bIns="19050" rtlCol="0" anchor="ctr"/>
          <a:lstStyle/>
          <a:p>
            <a:pPr algn="l"/>
            <a:endParaRPr kumimoji="1" lang="zh-CN" altLang="en-US"/>
          </a:p>
        </p:txBody>
      </p:sp>
      <p:sp>
        <p:nvSpPr>
          <p:cNvPr id="13" name="标题 1"/>
          <p:cNvSpPr txBox="1"/>
          <p:nvPr/>
        </p:nvSpPr>
        <p:spPr>
          <a:xfrm>
            <a:off x="2509242" y="1755280"/>
            <a:ext cx="1571776" cy="1571776"/>
          </a:xfrm>
          <a:custGeom>
            <a:avLst/>
            <a:gdLst/>
            <a:ahLst/>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0">
                <a:schemeClr val="accent1"/>
              </a:gs>
              <a:gs pos="100000">
                <a:schemeClr val="accent1"/>
              </a:gs>
            </a:gsLst>
            <a:lin ang="2700000" scaled="0"/>
          </a:gradFill>
          <a:ln w="12700" cap="sq">
            <a:noFill/>
            <a:miter/>
          </a:ln>
        </p:spPr>
        <p:txBody>
          <a:bodyPr vert="horz" wrap="square" lIns="19050" tIns="19050" rIns="19050" bIns="19050" rtlCol="0" anchor="ctr"/>
          <a:lstStyle/>
          <a:p>
            <a:pPr algn="l"/>
            <a:endParaRPr kumimoji="1" lang="zh-CN" altLang="en-US"/>
          </a:p>
        </p:txBody>
      </p:sp>
      <p:sp>
        <p:nvSpPr>
          <p:cNvPr id="14" name="标题 1"/>
          <p:cNvSpPr txBox="1"/>
          <p:nvPr/>
        </p:nvSpPr>
        <p:spPr>
          <a:xfrm>
            <a:off x="2998671" y="2247421"/>
            <a:ext cx="592917" cy="592917"/>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solidFill>
              <a:schemeClr val="bg1"/>
            </a:solidFill>
            <a:miter/>
          </a:ln>
        </p:spPr>
        <p:txBody>
          <a:bodyPr vert="horz" wrap="square" lIns="19050" tIns="19050" rIns="19050" bIns="19050" rtlCol="0" anchor="ctr"/>
          <a:lstStyle/>
          <a:p>
            <a:pPr algn="l"/>
            <a:endParaRPr kumimoji="1" lang="zh-CN" altLang="en-US"/>
          </a:p>
        </p:txBody>
      </p:sp>
      <p:sp>
        <p:nvSpPr>
          <p:cNvPr id="15"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Handling Non-Compliance</a:t>
            </a:r>
            <a:endParaRPr kumimoji="1" lang="zh-CN" altLang="en-US"/>
          </a:p>
        </p:txBody>
      </p:sp>
      <p:sp>
        <p:nvSpPr>
          <p:cNvPr id="16"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Event-Based Retention</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593" dirty="0">
                <a:ln w="12700">
                  <a:noFill/>
                </a:ln>
                <a:solidFill>
                  <a:srgbClr val="94ACFA">
                    <a:alpha val="100000"/>
                  </a:srgbClr>
                </a:solidFill>
                <a:latin typeface="poppins-bold"/>
                <a:ea typeface="poppins-bold"/>
                <a:cs typeface="poppins-bold"/>
              </a:rPr>
              <a:t> 03</a:t>
            </a:r>
            <a:endParaRPr kumimoji="1" lang="zh-CN" altLang="en-US" dirty="0"/>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611843" y="1495359"/>
            <a:ext cx="4273682" cy="4273682"/>
          </a:xfrm>
          <a:custGeom>
            <a:avLst/>
            <a:gdLst>
              <a:gd name="T0" fmla="*/ 283 w 566"/>
              <a:gd name="T1" fmla="*/ 566 h 566"/>
              <a:gd name="T2" fmla="*/ 0 w 566"/>
              <a:gd name="T3" fmla="*/ 383 h 566"/>
              <a:gd name="T4" fmla="*/ 97 w 566"/>
              <a:gd name="T5" fmla="*/ 136 h 566"/>
              <a:gd name="T6" fmla="*/ 283 w 566"/>
              <a:gd name="T7" fmla="*/ 0 h 566"/>
              <a:gd name="T8" fmla="*/ 469 w 566"/>
              <a:gd name="T9" fmla="*/ 136 h 566"/>
              <a:gd name="T10" fmla="*/ 566 w 566"/>
              <a:gd name="T11" fmla="*/ 383 h 566"/>
              <a:gd name="T12" fmla="*/ 283 w 566"/>
              <a:gd name="T13" fmla="*/ 566 h 566"/>
            </a:gdLst>
            <a:ahLst/>
            <a:cxnLst/>
            <a:rect l="0" t="0" r="r" b="b"/>
            <a:pathLst>
              <a:path w="566" h="566">
                <a:moveTo>
                  <a:pt x="283" y="566"/>
                </a:moveTo>
                <a:cubicBezTo>
                  <a:pt x="93" y="566"/>
                  <a:pt x="0" y="506"/>
                  <a:pt x="0" y="383"/>
                </a:cubicBezTo>
                <a:cubicBezTo>
                  <a:pt x="0" y="314"/>
                  <a:pt x="37" y="219"/>
                  <a:pt x="97" y="136"/>
                </a:cubicBezTo>
                <a:cubicBezTo>
                  <a:pt x="158" y="51"/>
                  <a:pt x="228" y="0"/>
                  <a:pt x="283" y="0"/>
                </a:cubicBezTo>
                <a:cubicBezTo>
                  <a:pt x="338" y="0"/>
                  <a:pt x="408" y="51"/>
                  <a:pt x="469" y="136"/>
                </a:cubicBezTo>
                <a:cubicBezTo>
                  <a:pt x="529" y="219"/>
                  <a:pt x="566" y="314"/>
                  <a:pt x="566" y="383"/>
                </a:cubicBezTo>
                <a:cubicBezTo>
                  <a:pt x="566" y="506"/>
                  <a:pt x="473" y="566"/>
                  <a:pt x="283" y="566"/>
                </a:cubicBezTo>
                <a:close/>
              </a:path>
            </a:pathLst>
          </a:custGeom>
          <a:solidFill>
            <a:schemeClr val="bg1">
              <a:lumMod val="95000"/>
            </a:schemeClr>
          </a:solidFill>
          <a:ln w="6055" cap="flat">
            <a:noFill/>
            <a:miter/>
          </a:ln>
        </p:spPr>
        <p:txBody>
          <a:bodyPr vert="horz" wrap="square" lIns="91440" tIns="45720" rIns="91440" bIns="45720" rtlCol="0" anchor="ctr"/>
          <a:lstStyle/>
          <a:p>
            <a:pPr algn="l"/>
            <a:endParaRPr kumimoji="1" lang="zh-CN" altLang="en-US"/>
          </a:p>
        </p:txBody>
      </p:sp>
      <p:cxnSp>
        <p:nvCxnSpPr>
          <p:cNvPr id="4" name="标题 1"/>
          <p:cNvCxnSpPr/>
          <p:nvPr/>
        </p:nvCxnSpPr>
        <p:spPr>
          <a:xfrm>
            <a:off x="3555608" y="2211213"/>
            <a:ext cx="386154" cy="0"/>
          </a:xfrm>
          <a:prstGeom prst="line">
            <a:avLst/>
          </a:prstGeom>
          <a:noFill/>
          <a:ln w="12700" cap="rnd">
            <a:solidFill>
              <a:schemeClr val="tx1"/>
            </a:solidFill>
            <a:round/>
          </a:ln>
        </p:spPr>
      </p:cxnSp>
      <p:sp>
        <p:nvSpPr>
          <p:cNvPr id="5" name="标题 1"/>
          <p:cNvSpPr txBox="1"/>
          <p:nvPr/>
        </p:nvSpPr>
        <p:spPr>
          <a:xfrm>
            <a:off x="2175475" y="2356730"/>
            <a:ext cx="3146419" cy="817562"/>
          </a:xfrm>
          <a:prstGeom prst="rect">
            <a:avLst/>
          </a:prstGeom>
          <a:noFill/>
          <a:ln cap="sq">
            <a:noFill/>
          </a:ln>
          <a:effectLst/>
        </p:spPr>
        <p:txBody>
          <a:bodyPr vert="horz" wrap="square" lIns="0" tIns="0" rIns="0" bIns="0" rtlCol="0" anchor="b"/>
          <a:lstStyle/>
          <a:p>
            <a:pPr algn="ctr"/>
            <a:r>
              <a:rPr kumimoji="1" lang="en-US" altLang="zh-CN" sz="1600">
                <a:ln w="12700">
                  <a:noFill/>
                </a:ln>
                <a:solidFill>
                  <a:srgbClr val="000000">
                    <a:alpha val="100000"/>
                  </a:srgbClr>
                </a:solidFill>
                <a:latin typeface="poppins-bold"/>
                <a:ea typeface="poppins-bold"/>
                <a:cs typeface="poppins-bold"/>
              </a:rPr>
              <a:t>Definition and Purpose</a:t>
            </a:r>
            <a:endParaRPr kumimoji="1" lang="zh-CN" altLang="en-US"/>
          </a:p>
        </p:txBody>
      </p:sp>
      <p:sp>
        <p:nvSpPr>
          <p:cNvPr id="6" name="标题 1"/>
          <p:cNvSpPr txBox="1"/>
          <p:nvPr/>
        </p:nvSpPr>
        <p:spPr>
          <a:xfrm>
            <a:off x="2213625" y="3347540"/>
            <a:ext cx="3070120" cy="1407901"/>
          </a:xfrm>
          <a:prstGeom prst="rect">
            <a:avLst/>
          </a:prstGeom>
          <a:noFill/>
          <a:ln>
            <a:noFill/>
          </a:ln>
        </p:spPr>
        <p:txBody>
          <a:bodyPr vert="horz" wrap="square" lIns="0" tIns="0" rIns="0" bIns="0" rtlCol="0" anchor="t"/>
          <a:lstStyle/>
          <a:p>
            <a:pPr algn="ctr"/>
            <a:r>
              <a:rPr kumimoji="1" lang="en-US" altLang="zh-CN" sz="1166" dirty="0">
                <a:ln w="12700">
                  <a:noFill/>
                </a:ln>
                <a:solidFill>
                  <a:srgbClr val="000000">
                    <a:alpha val="100000"/>
                  </a:srgbClr>
                </a:solidFill>
                <a:latin typeface="Poppins"/>
                <a:ea typeface="Poppins"/>
                <a:cs typeface="Poppins"/>
              </a:rPr>
              <a:t>Event-based retention links data retention periods to specific events, ensuring that records are retained for a necessary duration following an event.</a:t>
            </a:r>
            <a:endParaRPr kumimoji="1" lang="zh-CN" altLang="en-US" dirty="0"/>
          </a:p>
        </p:txBody>
      </p:sp>
      <p:sp>
        <p:nvSpPr>
          <p:cNvPr id="7" name="标题 1"/>
          <p:cNvSpPr txBox="1"/>
          <p:nvPr/>
        </p:nvSpPr>
        <p:spPr>
          <a:xfrm flipV="1">
            <a:off x="6293775" y="1495359"/>
            <a:ext cx="4273682" cy="4273682"/>
          </a:xfrm>
          <a:custGeom>
            <a:avLst/>
            <a:gdLst>
              <a:gd name="T0" fmla="*/ 283 w 566"/>
              <a:gd name="T1" fmla="*/ 566 h 566"/>
              <a:gd name="T2" fmla="*/ 0 w 566"/>
              <a:gd name="T3" fmla="*/ 383 h 566"/>
              <a:gd name="T4" fmla="*/ 97 w 566"/>
              <a:gd name="T5" fmla="*/ 136 h 566"/>
              <a:gd name="T6" fmla="*/ 283 w 566"/>
              <a:gd name="T7" fmla="*/ 0 h 566"/>
              <a:gd name="T8" fmla="*/ 469 w 566"/>
              <a:gd name="T9" fmla="*/ 136 h 566"/>
              <a:gd name="T10" fmla="*/ 566 w 566"/>
              <a:gd name="T11" fmla="*/ 383 h 566"/>
              <a:gd name="T12" fmla="*/ 283 w 566"/>
              <a:gd name="T13" fmla="*/ 566 h 566"/>
            </a:gdLst>
            <a:ahLst/>
            <a:cxnLst/>
            <a:rect l="0" t="0" r="r" b="b"/>
            <a:pathLst>
              <a:path w="566" h="566">
                <a:moveTo>
                  <a:pt x="283" y="566"/>
                </a:moveTo>
                <a:cubicBezTo>
                  <a:pt x="93" y="566"/>
                  <a:pt x="0" y="506"/>
                  <a:pt x="0" y="383"/>
                </a:cubicBezTo>
                <a:cubicBezTo>
                  <a:pt x="0" y="314"/>
                  <a:pt x="37" y="219"/>
                  <a:pt x="97" y="136"/>
                </a:cubicBezTo>
                <a:cubicBezTo>
                  <a:pt x="158" y="51"/>
                  <a:pt x="228" y="0"/>
                  <a:pt x="283" y="0"/>
                </a:cubicBezTo>
                <a:cubicBezTo>
                  <a:pt x="338" y="0"/>
                  <a:pt x="408" y="51"/>
                  <a:pt x="469" y="136"/>
                </a:cubicBezTo>
                <a:cubicBezTo>
                  <a:pt x="529" y="219"/>
                  <a:pt x="566" y="314"/>
                  <a:pt x="566" y="383"/>
                </a:cubicBezTo>
                <a:cubicBezTo>
                  <a:pt x="566" y="506"/>
                  <a:pt x="473" y="566"/>
                  <a:pt x="283" y="566"/>
                </a:cubicBezTo>
                <a:close/>
              </a:path>
            </a:pathLst>
          </a:custGeom>
          <a:solidFill>
            <a:schemeClr val="accent1"/>
          </a:solidFill>
          <a:ln w="6055" cap="flat">
            <a:noFill/>
            <a:miter/>
          </a:ln>
        </p:spPr>
        <p:txBody>
          <a:bodyPr vert="horz" wrap="square" lIns="91440" tIns="45720" rIns="91440" bIns="45720" rtlCol="0" anchor="ctr"/>
          <a:lstStyle/>
          <a:p>
            <a:pPr algn="l"/>
            <a:endParaRPr kumimoji="1" lang="zh-CN" altLang="en-US"/>
          </a:p>
        </p:txBody>
      </p:sp>
      <p:cxnSp>
        <p:nvCxnSpPr>
          <p:cNvPr id="8" name="标题 1"/>
          <p:cNvCxnSpPr/>
          <p:nvPr/>
        </p:nvCxnSpPr>
        <p:spPr>
          <a:xfrm>
            <a:off x="8237540" y="2211213"/>
            <a:ext cx="386154" cy="0"/>
          </a:xfrm>
          <a:prstGeom prst="line">
            <a:avLst/>
          </a:prstGeom>
          <a:noFill/>
          <a:ln w="12700" cap="rnd">
            <a:solidFill>
              <a:schemeClr val="bg1"/>
            </a:solidFill>
            <a:round/>
          </a:ln>
        </p:spPr>
      </p:cxnSp>
      <p:sp>
        <p:nvSpPr>
          <p:cNvPr id="9" name="标题 1"/>
          <p:cNvSpPr txBox="1"/>
          <p:nvPr/>
        </p:nvSpPr>
        <p:spPr>
          <a:xfrm>
            <a:off x="6857407" y="2356730"/>
            <a:ext cx="3146419" cy="817562"/>
          </a:xfrm>
          <a:prstGeom prst="rect">
            <a:avLst/>
          </a:prstGeom>
          <a:noFill/>
          <a:ln cap="sq">
            <a:noFill/>
          </a:ln>
          <a:effectLst/>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Types of Events</a:t>
            </a:r>
            <a:endParaRPr kumimoji="1" lang="zh-CN" altLang="en-US"/>
          </a:p>
        </p:txBody>
      </p:sp>
      <p:sp>
        <p:nvSpPr>
          <p:cNvPr id="10" name="标题 1"/>
          <p:cNvSpPr txBox="1"/>
          <p:nvPr/>
        </p:nvSpPr>
        <p:spPr>
          <a:xfrm>
            <a:off x="6857409" y="3347540"/>
            <a:ext cx="3146418" cy="1407901"/>
          </a:xfrm>
          <a:prstGeom prst="rect">
            <a:avLst/>
          </a:prstGeom>
          <a:noFill/>
          <a:ln>
            <a:noFill/>
          </a:ln>
        </p:spPr>
        <p:txBody>
          <a:bodyPr vert="horz" wrap="square" lIns="0" tIns="0" rIns="0" bIns="0" rtlCol="0" anchor="t"/>
          <a:lstStyle/>
          <a:p>
            <a:pPr algn="ctr"/>
            <a:r>
              <a:rPr kumimoji="1" lang="en-US" altLang="zh-CN" sz="1400" dirty="0">
                <a:ln w="12700">
                  <a:noFill/>
                </a:ln>
                <a:solidFill>
                  <a:srgbClr val="FFFFFF">
                    <a:alpha val="100000"/>
                  </a:srgbClr>
                </a:solidFill>
                <a:latin typeface="Poppins"/>
                <a:ea typeface="Poppins"/>
                <a:cs typeface="Poppins"/>
              </a:rPr>
              <a:t>Events triggering retention periods can range from contract termination, employee departure, to project completion or regulatory changes.</a:t>
            </a:r>
            <a:endParaRPr kumimoji="1" lang="zh-CN" altLang="en-US" dirty="0"/>
          </a:p>
        </p:txBody>
      </p:sp>
      <p:sp>
        <p:nvSpPr>
          <p:cNvPr id="11"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Introduction to Event-Based Retention</a:t>
            </a:r>
            <a:endParaRPr kumimoji="1" lang="zh-CN" altLang="en-US"/>
          </a:p>
        </p:txBody>
      </p:sp>
      <p:sp>
        <p:nvSpPr>
          <p:cNvPr id="13"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421725" y="1333251"/>
            <a:ext cx="6840000" cy="1980000"/>
          </a:xfrm>
          <a:prstGeom prst="rect">
            <a:avLst/>
          </a:prstGeom>
          <a:solidFill>
            <a:schemeClr val="bg1">
              <a:lumMod val="95000"/>
            </a:schemeClr>
          </a:solidFill>
          <a:ln w="12700" cap="rnd">
            <a:noFill/>
            <a:round/>
            <a:headEnd/>
            <a:tailEnd/>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3997948" y="3761595"/>
            <a:ext cx="6840000" cy="1980000"/>
          </a:xfrm>
          <a:prstGeom prst="rect">
            <a:avLst/>
          </a:prstGeom>
          <a:solidFill>
            <a:schemeClr val="bg1">
              <a:lumMod val="95000"/>
            </a:schemeClr>
          </a:solidFill>
          <a:ln w="12700" cap="rnd">
            <a:noFill/>
            <a:round/>
            <a:headEnd/>
            <a:tailEnd/>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341351" y="1254345"/>
            <a:ext cx="432000" cy="432000"/>
          </a:xfrm>
          <a:prstGeom prst="halfFrame">
            <a:avLst/>
          </a:prstGeom>
          <a:solidFill>
            <a:schemeClr val="accent1"/>
          </a:solidFill>
          <a:ln w="12700" cap="sq">
            <a:noFill/>
            <a:miter/>
          </a:ln>
          <a:effectLst>
            <a:outerShdw blurRad="317500" dist="127000" dir="27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3917574" y="3684052"/>
            <a:ext cx="432000" cy="432000"/>
          </a:xfrm>
          <a:prstGeom prst="halfFrame">
            <a:avLst/>
          </a:prstGeom>
          <a:solidFill>
            <a:schemeClr val="accent1"/>
          </a:solidFill>
          <a:ln w="12700" cap="sq">
            <a:noFill/>
            <a:miter/>
          </a:ln>
          <a:effectLst>
            <a:outerShdw blurRad="317500" dist="127000" dir="2700000" algn="tr"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1781725" y="2119201"/>
            <a:ext cx="6120000" cy="108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Organizations must identify events relevant to their operations that should trigger retention periods, aligning with their compliance requirements.</a:t>
            </a:r>
            <a:endParaRPr kumimoji="1" lang="zh-CN" altLang="en-US" dirty="0"/>
          </a:p>
        </p:txBody>
      </p:sp>
      <p:sp>
        <p:nvSpPr>
          <p:cNvPr id="8" name="标题 1"/>
          <p:cNvSpPr txBox="1"/>
          <p:nvPr/>
        </p:nvSpPr>
        <p:spPr>
          <a:xfrm>
            <a:off x="1781725" y="1486081"/>
            <a:ext cx="6120000" cy="641176"/>
          </a:xfrm>
          <a:prstGeom prst="rect">
            <a:avLst/>
          </a:prstGeom>
          <a:noFill/>
          <a:ln>
            <a:noFill/>
          </a:ln>
        </p:spPr>
        <p:txBody>
          <a:bodyPr vert="horz" wrap="square" lIns="0" tIns="0" rIns="0" bIns="0" rtlCol="0" anchor="ctr"/>
          <a:lstStyle/>
          <a:p>
            <a:pPr algn="l"/>
            <a:r>
              <a:rPr kumimoji="1" lang="en-US" altLang="zh-CN" sz="1600">
                <a:ln w="12700">
                  <a:noFill/>
                </a:ln>
                <a:solidFill>
                  <a:srgbClr val="262626">
                    <a:alpha val="100000"/>
                  </a:srgbClr>
                </a:solidFill>
                <a:latin typeface="poppins-bold"/>
                <a:ea typeface="poppins-bold"/>
                <a:cs typeface="poppins-bold"/>
              </a:rPr>
              <a:t>Identifying Relevant Events</a:t>
            </a:r>
            <a:endParaRPr kumimoji="1" lang="zh-CN" altLang="en-US"/>
          </a:p>
        </p:txBody>
      </p:sp>
      <p:sp>
        <p:nvSpPr>
          <p:cNvPr id="9" name="标题 1"/>
          <p:cNvSpPr txBox="1"/>
          <p:nvPr/>
        </p:nvSpPr>
        <p:spPr>
          <a:xfrm>
            <a:off x="4357948" y="4557919"/>
            <a:ext cx="6120000" cy="108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Leveraging automation tools to manage event-based retention can ensure accuracy and consistency, reducing manual errors and saving time.</a:t>
            </a:r>
            <a:endParaRPr kumimoji="1" lang="zh-CN" altLang="en-US" dirty="0"/>
          </a:p>
        </p:txBody>
      </p:sp>
      <p:sp>
        <p:nvSpPr>
          <p:cNvPr id="10" name="标题 1"/>
          <p:cNvSpPr txBox="1"/>
          <p:nvPr/>
        </p:nvSpPr>
        <p:spPr>
          <a:xfrm>
            <a:off x="4357948" y="3924799"/>
            <a:ext cx="6120000" cy="641176"/>
          </a:xfrm>
          <a:prstGeom prst="rect">
            <a:avLst/>
          </a:prstGeom>
          <a:noFill/>
          <a:ln>
            <a:noFill/>
          </a:ln>
        </p:spPr>
        <p:txBody>
          <a:bodyPr vert="horz" wrap="square" lIns="0" tIns="0" rIns="0" bIns="0" rtlCol="0" anchor="ctr"/>
          <a:lstStyle/>
          <a:p>
            <a:pPr algn="l"/>
            <a:r>
              <a:rPr kumimoji="1" lang="en-US" altLang="zh-CN" sz="1600">
                <a:ln w="12700">
                  <a:noFill/>
                </a:ln>
                <a:solidFill>
                  <a:srgbClr val="262626">
                    <a:alpha val="100000"/>
                  </a:srgbClr>
                </a:solidFill>
                <a:latin typeface="poppins-bold"/>
                <a:ea typeface="poppins-bold"/>
                <a:cs typeface="poppins-bold"/>
              </a:rPr>
              <a:t>Automating Event-Based Retention</a:t>
            </a:r>
            <a:endParaRPr kumimoji="1" lang="zh-CN" altLang="en-US"/>
          </a:p>
        </p:txBody>
      </p:sp>
      <p:sp>
        <p:nvSpPr>
          <p:cNvPr id="11"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Implementation Strategies</a:t>
            </a:r>
            <a:endParaRPr kumimoji="1" lang="zh-CN" altLang="en-US"/>
          </a:p>
        </p:txBody>
      </p:sp>
      <p:sp>
        <p:nvSpPr>
          <p:cNvPr id="13"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1068" y="1780673"/>
            <a:ext cx="5134003" cy="3609474"/>
          </a:xfrm>
          <a:prstGeom prst="roundRect">
            <a:avLst>
              <a:gd name="adj" fmla="val 4223"/>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61068" y="1780673"/>
            <a:ext cx="795324" cy="842211"/>
          </a:xfrm>
          <a:prstGeom prst="diagStrip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flipV="1">
            <a:off x="4999747" y="4547936"/>
            <a:ext cx="795324" cy="842211"/>
          </a:xfrm>
          <a:prstGeom prst="diagStrip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968326" y="3160296"/>
            <a:ext cx="4594132" cy="1708483"/>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Ensures data retention aligns with regulatory timelines, reducing the risk of non-compliance and potential penalties.</a:t>
            </a:r>
            <a:endParaRPr kumimoji="1" lang="zh-CN" altLang="en-US" dirty="0"/>
          </a:p>
        </p:txBody>
      </p:sp>
      <p:sp>
        <p:nvSpPr>
          <p:cNvPr id="7" name="标题 1"/>
          <p:cNvSpPr txBox="1"/>
          <p:nvPr/>
        </p:nvSpPr>
        <p:spPr>
          <a:xfrm>
            <a:off x="968326" y="2589782"/>
            <a:ext cx="4594274" cy="401966"/>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Compliance Assurance</a:t>
            </a:r>
            <a:endParaRPr kumimoji="1" lang="zh-CN" altLang="en-US"/>
          </a:p>
        </p:txBody>
      </p:sp>
      <p:sp>
        <p:nvSpPr>
          <p:cNvPr id="8" name="标题 1"/>
          <p:cNvSpPr txBox="1"/>
          <p:nvPr/>
        </p:nvSpPr>
        <p:spPr>
          <a:xfrm>
            <a:off x="6384229" y="1780673"/>
            <a:ext cx="5134003" cy="3609474"/>
          </a:xfrm>
          <a:prstGeom prst="roundRect">
            <a:avLst>
              <a:gd name="adj" fmla="val 4223"/>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384229" y="1780673"/>
            <a:ext cx="795324" cy="842211"/>
          </a:xfrm>
          <a:prstGeom prst="diagStrip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flipV="1">
            <a:off x="10722908" y="4547936"/>
            <a:ext cx="795324" cy="842211"/>
          </a:xfrm>
          <a:prstGeom prst="diagStrip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691487" y="3160296"/>
            <a:ext cx="4594132" cy="1708483"/>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Facilitates better management of data lifecycles, ensuring data is retained or disposed of in alignment with business needs.</a:t>
            </a:r>
            <a:endParaRPr kumimoji="1" lang="zh-CN" altLang="en-US" dirty="0"/>
          </a:p>
        </p:txBody>
      </p:sp>
      <p:sp>
        <p:nvSpPr>
          <p:cNvPr id="12" name="标题 1"/>
          <p:cNvSpPr txBox="1"/>
          <p:nvPr/>
        </p:nvSpPr>
        <p:spPr>
          <a:xfrm>
            <a:off x="6691487" y="2589782"/>
            <a:ext cx="4598813" cy="401966"/>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Data Lifecycle Management</a:t>
            </a:r>
            <a:endParaRPr kumimoji="1" lang="zh-CN" altLang="en-US"/>
          </a:p>
        </p:txBody>
      </p:sp>
      <p:sp>
        <p:nvSpPr>
          <p:cNvPr id="13"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Benefits of Event-Based Retention</a:t>
            </a:r>
            <a:endParaRPr kumimoji="1" lang="zh-CN" altLang="en-US"/>
          </a:p>
        </p:txBody>
      </p:sp>
      <p:sp>
        <p:nvSpPr>
          <p:cNvPr id="15"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Disposition Reviews for Records Management</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409" dirty="0">
                <a:ln w="12700">
                  <a:noFill/>
                </a:ln>
                <a:solidFill>
                  <a:srgbClr val="94ACFA">
                    <a:alpha val="100000"/>
                  </a:srgbClr>
                </a:solidFill>
                <a:latin typeface="poppins-bold"/>
                <a:ea typeface="poppins-bold"/>
                <a:cs typeface="poppins-bold"/>
              </a:rPr>
              <a:t> 04</a:t>
            </a:r>
            <a:endParaRPr kumimoji="1" lang="zh-CN" altLang="en-US" dirty="0"/>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0400" y="5189222"/>
            <a:ext cx="10858500" cy="45719"/>
          </a:xfrm>
          <a:prstGeom prst="rect">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295404" y="1435769"/>
            <a:ext cx="4267200" cy="3490760"/>
          </a:xfrm>
          <a:prstGeom prst="downArrowCallout">
            <a:avLst>
              <a:gd name="adj1" fmla="val 5287"/>
              <a:gd name="adj2" fmla="val 10296"/>
              <a:gd name="adj3" fmla="val 11269"/>
              <a:gd name="adj4" fmla="val 64977"/>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340773" y="5123850"/>
            <a:ext cx="176463" cy="176463"/>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457333" y="2128819"/>
            <a:ext cx="3943342" cy="1236681"/>
          </a:xfrm>
          <a:prstGeom prst="rect">
            <a:avLst/>
          </a:prstGeom>
          <a:noFill/>
          <a:ln>
            <a:noFill/>
          </a:ln>
        </p:spPr>
        <p:txBody>
          <a:bodyPr vert="horz" wrap="square" lIns="0" tIns="0" rIns="0" bIns="0" rtlCol="0" anchor="t"/>
          <a:lstStyle/>
          <a:p>
            <a:pPr algn="ctr"/>
            <a:r>
              <a:rPr kumimoji="1" lang="en-US" altLang="zh-CN" sz="1200" dirty="0">
                <a:ln w="12700">
                  <a:noFill/>
                </a:ln>
                <a:solidFill>
                  <a:srgbClr val="FFFFFF">
                    <a:alpha val="100000"/>
                  </a:srgbClr>
                </a:solidFill>
                <a:latin typeface="Poppins"/>
                <a:ea typeface="Poppins"/>
                <a:cs typeface="Poppins"/>
              </a:rPr>
              <a:t>Disposition reviews involve evaluating records before their deletion to ensure that they no longer hold value or are required for legal purposes.</a:t>
            </a:r>
            <a:endParaRPr kumimoji="1" lang="zh-CN" altLang="en-US" dirty="0"/>
          </a:p>
        </p:txBody>
      </p:sp>
      <p:sp>
        <p:nvSpPr>
          <p:cNvPr id="7" name="标题 1"/>
          <p:cNvSpPr txBox="1"/>
          <p:nvPr/>
        </p:nvSpPr>
        <p:spPr>
          <a:xfrm>
            <a:off x="6602997" y="1435769"/>
            <a:ext cx="4267200" cy="3490760"/>
          </a:xfrm>
          <a:prstGeom prst="downArrowCallout">
            <a:avLst>
              <a:gd name="adj1" fmla="val 5287"/>
              <a:gd name="adj2" fmla="val 10296"/>
              <a:gd name="adj3" fmla="val 11269"/>
              <a:gd name="adj4" fmla="val 64977"/>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8648366" y="5123850"/>
            <a:ext cx="176463" cy="176463"/>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1457333" y="1608487"/>
            <a:ext cx="3943342" cy="439937"/>
          </a:xfrm>
          <a:prstGeom prst="rect">
            <a:avLst/>
          </a:prstGeom>
          <a:noFill/>
          <a:ln>
            <a:noFill/>
          </a:ln>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Definition and Role</a:t>
            </a:r>
            <a:endParaRPr kumimoji="1" lang="zh-CN" altLang="en-US"/>
          </a:p>
        </p:txBody>
      </p:sp>
      <p:sp>
        <p:nvSpPr>
          <p:cNvPr id="10" name="标题 1"/>
          <p:cNvSpPr txBox="1"/>
          <p:nvPr/>
        </p:nvSpPr>
        <p:spPr>
          <a:xfrm>
            <a:off x="6764926" y="2128819"/>
            <a:ext cx="3943342" cy="1236681"/>
          </a:xfrm>
          <a:prstGeom prst="rect">
            <a:avLst/>
          </a:prstGeom>
          <a:noFill/>
          <a:ln>
            <a:noFill/>
          </a:ln>
        </p:spPr>
        <p:txBody>
          <a:bodyPr vert="horz" wrap="square" lIns="0" tIns="0" rIns="0" bIns="0" rtlCol="0" anchor="t"/>
          <a:lstStyle/>
          <a:p>
            <a:pPr algn="ctr"/>
            <a:r>
              <a:rPr kumimoji="1" lang="en-US" altLang="zh-CN" sz="1200" dirty="0">
                <a:ln w="12700">
                  <a:noFill/>
                </a:ln>
                <a:solidFill>
                  <a:srgbClr val="FFFFFF">
                    <a:alpha val="100000"/>
                  </a:srgbClr>
                </a:solidFill>
                <a:latin typeface="Poppins"/>
                <a:ea typeface="Poppins"/>
                <a:cs typeface="Poppins"/>
              </a:rPr>
              <a:t>Detailed procedures outline the steps for reviewing data, including criteria for retention, consultation with stakeholders, and documentation.</a:t>
            </a:r>
            <a:endParaRPr kumimoji="1" lang="zh-CN" altLang="en-US" dirty="0"/>
          </a:p>
        </p:txBody>
      </p:sp>
      <p:sp>
        <p:nvSpPr>
          <p:cNvPr id="11" name="标题 1"/>
          <p:cNvSpPr txBox="1"/>
          <p:nvPr/>
        </p:nvSpPr>
        <p:spPr>
          <a:xfrm>
            <a:off x="6764926" y="1608487"/>
            <a:ext cx="3943342" cy="439937"/>
          </a:xfrm>
          <a:prstGeom prst="rect">
            <a:avLst/>
          </a:prstGeom>
          <a:noFill/>
          <a:ln>
            <a:noFill/>
          </a:ln>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Review Procedures</a:t>
            </a:r>
            <a:endParaRPr kumimoji="1" lang="zh-CN" altLang="en-US"/>
          </a:p>
        </p:txBody>
      </p:sp>
      <p:sp>
        <p:nvSpPr>
          <p:cNvPr id="12"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Understanding Disposition Reviews</a:t>
            </a:r>
            <a:endParaRPr kumimoji="1" lang="zh-CN" altLang="en-US"/>
          </a:p>
        </p:txBody>
      </p:sp>
      <p:sp>
        <p:nvSpPr>
          <p:cNvPr id="14"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flipV="1">
            <a:off x="660400" y="1968571"/>
            <a:ext cx="5023097" cy="2924441"/>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57511" y="3113433"/>
            <a:ext cx="4625287" cy="1446535"/>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Legal and regulatory factors must be considered during disposition reviews to avoid accidental deletion of data needed for compliance.</a:t>
            </a:r>
            <a:endParaRPr kumimoji="1" lang="zh-CN" altLang="en-US" dirty="0"/>
          </a:p>
        </p:txBody>
      </p:sp>
      <p:sp>
        <p:nvSpPr>
          <p:cNvPr id="5" name="标题 1"/>
          <p:cNvSpPr txBox="1"/>
          <p:nvPr/>
        </p:nvSpPr>
        <p:spPr>
          <a:xfrm>
            <a:off x="846983" y="4893011"/>
            <a:ext cx="587312" cy="473072"/>
          </a:xfrm>
          <a:prstGeom prst="rect">
            <a:avLst/>
          </a:prstGeom>
          <a:noFill/>
          <a:ln>
            <a:noFill/>
          </a:ln>
        </p:spPr>
        <p:txBody>
          <a:bodyPr vert="horz" wrap="square" lIns="0" tIns="0" rIns="0" bIns="0" rtlCol="0" anchor="t"/>
          <a:lstStyle/>
          <a:p>
            <a:pPr algn="ctr"/>
            <a:r>
              <a:rPr kumimoji="1" lang="en-US" altLang="zh-CN" sz="2800">
                <a:ln w="12700">
                  <a:noFill/>
                </a:ln>
                <a:solidFill>
                  <a:srgbClr val="03103B">
                    <a:alpha val="100000"/>
                  </a:srgbClr>
                </a:solidFill>
                <a:latin typeface="poppins-bold"/>
                <a:ea typeface="poppins-bold"/>
                <a:cs typeface="poppins-bold"/>
              </a:rPr>
              <a:t>01</a:t>
            </a:r>
            <a:endParaRPr kumimoji="1" lang="zh-CN" altLang="en-US"/>
          </a:p>
        </p:txBody>
      </p:sp>
      <p:sp>
        <p:nvSpPr>
          <p:cNvPr id="6" name="标题 1"/>
          <p:cNvSpPr txBox="1"/>
          <p:nvPr/>
        </p:nvSpPr>
        <p:spPr>
          <a:xfrm>
            <a:off x="5264183" y="1660357"/>
            <a:ext cx="616427" cy="61642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5389617" y="1808550"/>
            <a:ext cx="365559" cy="32004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flipV="1">
            <a:off x="857513" y="2235927"/>
            <a:ext cx="283125" cy="408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846982" y="2324100"/>
            <a:ext cx="4635818" cy="713130"/>
          </a:xfrm>
          <a:prstGeom prst="rect">
            <a:avLst/>
          </a:prstGeom>
          <a:noFill/>
          <a:ln>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Legal and Regulatory Requirements</a:t>
            </a:r>
            <a:endParaRPr kumimoji="1" lang="zh-CN" altLang="en-US"/>
          </a:p>
        </p:txBody>
      </p:sp>
      <p:sp>
        <p:nvSpPr>
          <p:cNvPr id="10" name="标题 1"/>
          <p:cNvSpPr txBox="1"/>
          <p:nvPr/>
        </p:nvSpPr>
        <p:spPr>
          <a:xfrm flipV="1">
            <a:off x="6298690" y="1968571"/>
            <a:ext cx="5023097" cy="2924441"/>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495801" y="3113433"/>
            <a:ext cx="4625287" cy="1446535"/>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Records with ongoing business relevance or historical importance should be identified and retained accordingly.</a:t>
            </a:r>
            <a:endParaRPr kumimoji="1" lang="zh-CN" altLang="en-US" dirty="0"/>
          </a:p>
        </p:txBody>
      </p:sp>
      <p:sp>
        <p:nvSpPr>
          <p:cNvPr id="12" name="标题 1"/>
          <p:cNvSpPr txBox="1"/>
          <p:nvPr/>
        </p:nvSpPr>
        <p:spPr>
          <a:xfrm>
            <a:off x="6485273" y="4893011"/>
            <a:ext cx="587312" cy="473072"/>
          </a:xfrm>
          <a:prstGeom prst="rect">
            <a:avLst/>
          </a:prstGeom>
          <a:noFill/>
          <a:ln>
            <a:noFill/>
          </a:ln>
        </p:spPr>
        <p:txBody>
          <a:bodyPr vert="horz" wrap="square" lIns="0" tIns="0" rIns="0" bIns="0" rtlCol="0" anchor="t"/>
          <a:lstStyle/>
          <a:p>
            <a:pPr algn="ctr"/>
            <a:r>
              <a:rPr kumimoji="1" lang="en-US" altLang="zh-CN" sz="2800">
                <a:ln w="12700">
                  <a:noFill/>
                </a:ln>
                <a:solidFill>
                  <a:srgbClr val="03103B">
                    <a:alpha val="100000"/>
                  </a:srgbClr>
                </a:solidFill>
                <a:latin typeface="poppins-bold"/>
                <a:ea typeface="poppins-bold"/>
                <a:cs typeface="poppins-bold"/>
              </a:rPr>
              <a:t>02</a:t>
            </a:r>
            <a:endParaRPr kumimoji="1" lang="zh-CN" altLang="en-US"/>
          </a:p>
        </p:txBody>
      </p:sp>
      <p:sp>
        <p:nvSpPr>
          <p:cNvPr id="13" name="标题 1"/>
          <p:cNvSpPr txBox="1"/>
          <p:nvPr/>
        </p:nvSpPr>
        <p:spPr>
          <a:xfrm>
            <a:off x="10902473" y="1660357"/>
            <a:ext cx="616427" cy="61642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11027907" y="1799487"/>
            <a:ext cx="365559" cy="33816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flipV="1">
            <a:off x="6495803" y="2235927"/>
            <a:ext cx="283125" cy="408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485272" y="2323757"/>
            <a:ext cx="4635818" cy="713473"/>
          </a:xfrm>
          <a:prstGeom prst="rect">
            <a:avLst/>
          </a:prstGeom>
          <a:noFill/>
          <a:ln>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Business Needs and Historical Value</a:t>
            </a:r>
            <a:endParaRPr kumimoji="1" lang="zh-CN" altLang="en-US"/>
          </a:p>
        </p:txBody>
      </p:sp>
      <p:sp>
        <p:nvSpPr>
          <p:cNvPr id="17"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Key Factors in Disposition Reviews</a:t>
            </a:r>
            <a:endParaRPr kumimoji="1" lang="zh-CN" altLang="en-US"/>
          </a:p>
        </p:txBody>
      </p:sp>
      <p:sp>
        <p:nvSpPr>
          <p:cNvPr id="19"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84770" y="2101516"/>
            <a:ext cx="5002140" cy="3048000"/>
          </a:xfrm>
          <a:prstGeom prst="snip1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8100000">
            <a:off x="-183645" y="2736265"/>
            <a:ext cx="1778502" cy="1778502"/>
          </a:xfrm>
          <a:prstGeom prst="diagStripe">
            <a:avLst>
              <a:gd name="adj" fmla="val 88423"/>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121995" y="2367925"/>
            <a:ext cx="412288" cy="381395"/>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1121992" y="3713746"/>
            <a:ext cx="4512133" cy="1283631"/>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Regular reviews minimize the risk of important data being inadvertently deleted, ensuring valuable information is retained.</a:t>
            </a:r>
            <a:endParaRPr kumimoji="1" lang="zh-CN" altLang="en-US" dirty="0"/>
          </a:p>
        </p:txBody>
      </p:sp>
      <p:sp>
        <p:nvSpPr>
          <p:cNvPr id="7" name="标题 1"/>
          <p:cNvSpPr txBox="1"/>
          <p:nvPr/>
        </p:nvSpPr>
        <p:spPr>
          <a:xfrm>
            <a:off x="6512746" y="2101516"/>
            <a:ext cx="5002140" cy="3048000"/>
          </a:xfrm>
          <a:prstGeom prst="snip1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8100000">
            <a:off x="5544331" y="2736265"/>
            <a:ext cx="1778502" cy="1778502"/>
          </a:xfrm>
          <a:prstGeom prst="diagStripe">
            <a:avLst>
              <a:gd name="adj" fmla="val 88423"/>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849970" y="2352479"/>
            <a:ext cx="412288" cy="412288"/>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6849967" y="3713746"/>
            <a:ext cx="4512133" cy="1283631"/>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Streamlining data disposition reduces storage costs and enhances overall data management efficiency.</a:t>
            </a:r>
            <a:endParaRPr kumimoji="1" lang="zh-CN" altLang="en-US" dirty="0"/>
          </a:p>
        </p:txBody>
      </p:sp>
      <p:sp>
        <p:nvSpPr>
          <p:cNvPr id="11" name="标题 1"/>
          <p:cNvSpPr txBox="1"/>
          <p:nvPr/>
        </p:nvSpPr>
        <p:spPr>
          <a:xfrm>
            <a:off x="1121993" y="2847474"/>
            <a:ext cx="4507432" cy="866272"/>
          </a:xfrm>
          <a:prstGeom prst="rect">
            <a:avLst/>
          </a:prstGeom>
          <a:noFill/>
          <a:ln cap="sq">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Reduced Risk of Inadvertent Deletion</a:t>
            </a:r>
            <a:endParaRPr kumimoji="1" lang="zh-CN" altLang="en-US"/>
          </a:p>
        </p:txBody>
      </p:sp>
      <p:sp>
        <p:nvSpPr>
          <p:cNvPr id="12" name="标题 1"/>
          <p:cNvSpPr txBox="1"/>
          <p:nvPr/>
        </p:nvSpPr>
        <p:spPr>
          <a:xfrm>
            <a:off x="6854669" y="2847474"/>
            <a:ext cx="4507432" cy="866272"/>
          </a:xfrm>
          <a:prstGeom prst="rect">
            <a:avLst/>
          </a:prstGeom>
          <a:noFill/>
          <a:ln cap="sq">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Cost Efficiency</a:t>
            </a:r>
            <a:endParaRPr kumimoji="1" lang="zh-CN" altLang="en-US"/>
          </a:p>
        </p:txBody>
      </p:sp>
      <p:sp>
        <p:nvSpPr>
          <p:cNvPr id="13"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Benefits of Effective Disposition Reviews</a:t>
            </a:r>
            <a:endParaRPr kumimoji="1" lang="zh-CN" altLang="en-US"/>
          </a:p>
        </p:txBody>
      </p:sp>
      <p:sp>
        <p:nvSpPr>
          <p:cNvPr id="15"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Best Practices for Data Retention &amp; Management</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178">
                <a:ln w="12700">
                  <a:noFill/>
                </a:ln>
                <a:solidFill>
                  <a:srgbClr val="94ACFA">
                    <a:alpha val="100000"/>
                  </a:srgbClr>
                </a:solidFill>
                <a:latin typeface="poppins-bold"/>
                <a:ea typeface="poppins-bold"/>
                <a:cs typeface="poppins-bold"/>
              </a:rPr>
              <a:t> 05</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cxnSp>
        <p:nvCxnSpPr>
          <p:cNvPr id="3" name="标题 1"/>
          <p:cNvCxnSpPr/>
          <p:nvPr/>
        </p:nvCxnSpPr>
        <p:spPr>
          <a:xfrm>
            <a:off x="700529" y="2162008"/>
            <a:ext cx="10778241" cy="0"/>
          </a:xfrm>
          <a:prstGeom prst="line">
            <a:avLst/>
          </a:prstGeom>
          <a:solidFill>
            <a:schemeClr val="accent3">
              <a:alpha val="15000"/>
            </a:schemeClr>
          </a:solidFill>
          <a:ln w="12700" cap="rnd">
            <a:solidFill>
              <a:schemeClr val="accent2"/>
            </a:solidFill>
            <a:round/>
          </a:ln>
        </p:spPr>
      </p:cxnSp>
      <p:sp>
        <p:nvSpPr>
          <p:cNvPr id="4" name="标题 1"/>
          <p:cNvSpPr txBox="1"/>
          <p:nvPr/>
        </p:nvSpPr>
        <p:spPr>
          <a:xfrm>
            <a:off x="3521366" y="2091399"/>
            <a:ext cx="141218" cy="141218"/>
          </a:xfrm>
          <a:prstGeom prst="ellipse">
            <a:avLst/>
          </a:prstGeom>
          <a:gradFill>
            <a:gsLst>
              <a:gs pos="0">
                <a:schemeClr val="accent1">
                  <a:lumMod val="60000"/>
                  <a:lumOff val="40000"/>
                </a:schemeClr>
              </a:gs>
              <a:gs pos="60000">
                <a:schemeClr val="accent1"/>
              </a:gs>
            </a:gsLst>
            <a:lin ang="2700000" scaled="0"/>
          </a:gradFill>
          <a:ln w="57150" cap="rnd">
            <a:noFill/>
            <a:round/>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347753" y="3016755"/>
            <a:ext cx="4488448" cy="2156246"/>
          </a:xfrm>
          <a:prstGeom prst="roundRect">
            <a:avLst>
              <a:gd name="adj" fmla="val 4673"/>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3067466" y="2701978"/>
            <a:ext cx="1049022" cy="517034"/>
          </a:xfrm>
          <a:prstGeom prst="roundRect">
            <a:avLst>
              <a:gd name="adj" fmla="val 50000"/>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3082706" y="2701978"/>
            <a:ext cx="1018542" cy="517034"/>
          </a:xfrm>
          <a:prstGeom prst="roundRect">
            <a:avLst>
              <a:gd name="adj" fmla="val 50000"/>
            </a:avLst>
          </a:prstGeom>
          <a:solidFill>
            <a:schemeClr val="accent2">
              <a:lumMod val="20000"/>
              <a:lumOff val="80000"/>
            </a:schemeClr>
          </a:solidFill>
          <a:ln w="12700" cap="sq">
            <a:noFill/>
            <a:miter/>
          </a:ln>
          <a:effectLst>
            <a:outerShdw blurRad="152400" dist="203200" dir="2700000" sx="88000" sy="88000" algn="tl" rotWithShape="0">
              <a:schemeClr val="accent2">
                <a:lumMod val="60000"/>
                <a:lumOff val="40000"/>
              </a:schemeClr>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1595290" y="3891574"/>
            <a:ext cx="3993374" cy="1023326"/>
          </a:xfrm>
          <a:prstGeom prst="rect">
            <a:avLst/>
          </a:prstGeom>
          <a:noFill/>
          <a:ln>
            <a:noFill/>
          </a:ln>
        </p:spPr>
        <p:txBody>
          <a:bodyPr vert="horz" wrap="square" lIns="0" tIns="0" rIns="0" bIns="0" rtlCol="0" anchor="t"/>
          <a:lstStyle/>
          <a:p>
            <a:pPr algn="ctr"/>
            <a:r>
              <a:rPr kumimoji="1" lang="en-US" altLang="zh-CN" sz="1200">
                <a:ln w="12700">
                  <a:noFill/>
                </a:ln>
                <a:solidFill>
                  <a:srgbClr val="262626">
                    <a:alpha val="100000"/>
                  </a:srgbClr>
                </a:solidFill>
                <a:latin typeface="Poppins"/>
                <a:ea typeface="Poppins"/>
                <a:cs typeface="Poppins"/>
              </a:rPr>
              <a:t>Retention policies help manage the lifecycle of data by retaining or deleting information according to business requirements.</a:t>
            </a:r>
            <a:endParaRPr kumimoji="1" lang="zh-CN" altLang="en-US"/>
          </a:p>
        </p:txBody>
      </p:sp>
      <p:sp>
        <p:nvSpPr>
          <p:cNvPr id="9" name="标题 1"/>
          <p:cNvSpPr txBox="1"/>
          <p:nvPr/>
        </p:nvSpPr>
        <p:spPr>
          <a:xfrm>
            <a:off x="8516714" y="2091399"/>
            <a:ext cx="141218" cy="141218"/>
          </a:xfrm>
          <a:prstGeom prst="ellipse">
            <a:avLst/>
          </a:prstGeom>
          <a:gradFill>
            <a:gsLst>
              <a:gs pos="0">
                <a:schemeClr val="accent1">
                  <a:lumMod val="60000"/>
                  <a:lumOff val="40000"/>
                </a:schemeClr>
              </a:gs>
              <a:gs pos="60000">
                <a:schemeClr val="accent1"/>
              </a:gs>
            </a:gsLst>
            <a:lin ang="2700000" scaled="0"/>
          </a:gradFill>
          <a:ln w="57150" cap="rnd">
            <a:noFill/>
            <a:round/>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6343099" y="3016755"/>
            <a:ext cx="4488448" cy="2156246"/>
          </a:xfrm>
          <a:prstGeom prst="roundRect">
            <a:avLst>
              <a:gd name="adj" fmla="val 4673"/>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8062812" y="2701978"/>
            <a:ext cx="1049022" cy="517034"/>
          </a:xfrm>
          <a:prstGeom prst="roundRect">
            <a:avLst>
              <a:gd name="adj" fmla="val 50000"/>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8078052" y="2701978"/>
            <a:ext cx="1018542" cy="517034"/>
          </a:xfrm>
          <a:prstGeom prst="roundRect">
            <a:avLst>
              <a:gd name="adj" fmla="val 50000"/>
            </a:avLst>
          </a:prstGeom>
          <a:solidFill>
            <a:schemeClr val="accent2">
              <a:lumMod val="20000"/>
              <a:lumOff val="80000"/>
            </a:schemeClr>
          </a:solidFill>
          <a:ln w="12700" cap="sq">
            <a:noFill/>
            <a:miter/>
          </a:ln>
          <a:effectLst>
            <a:outerShdw blurRad="152400" dist="203200" dir="2700000" sx="88000" sy="88000" algn="tl" rotWithShape="0">
              <a:schemeClr val="accent2">
                <a:lumMod val="60000"/>
                <a:lumOff val="40000"/>
              </a:schemeClr>
            </a:outerShdw>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1595290" y="3466030"/>
            <a:ext cx="3993374" cy="287814"/>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Purpose of Retention Policies</a:t>
            </a:r>
            <a:endParaRPr kumimoji="1" lang="zh-CN" altLang="en-US"/>
          </a:p>
        </p:txBody>
      </p:sp>
      <p:sp>
        <p:nvSpPr>
          <p:cNvPr id="14" name="标题 1"/>
          <p:cNvSpPr txBox="1"/>
          <p:nvPr/>
        </p:nvSpPr>
        <p:spPr>
          <a:xfrm>
            <a:off x="6590636" y="3891574"/>
            <a:ext cx="3993374" cy="1026270"/>
          </a:xfrm>
          <a:prstGeom prst="rect">
            <a:avLst/>
          </a:prstGeom>
          <a:noFill/>
          <a:ln>
            <a:noFill/>
          </a:ln>
        </p:spPr>
        <p:txBody>
          <a:bodyPr vert="horz" wrap="square" lIns="0" tIns="0" rIns="0" bIns="0" rtlCol="0" anchor="t"/>
          <a:lstStyle/>
          <a:p>
            <a:pPr algn="ctr"/>
            <a:r>
              <a:rPr kumimoji="1" lang="en-US" altLang="zh-CN" sz="1200">
                <a:ln w="12700">
                  <a:noFill/>
                </a:ln>
                <a:solidFill>
                  <a:srgbClr val="262626">
                    <a:alpha val="100000"/>
                  </a:srgbClr>
                </a:solidFill>
                <a:latin typeface="Poppins"/>
                <a:ea typeface="Poppins"/>
                <a:cs typeface="Poppins"/>
              </a:rPr>
              <a:t>Configure retention policies by defining what data to retain, for how long, and actions to take once the retention period expires.</a:t>
            </a:r>
            <a:endParaRPr kumimoji="1" lang="zh-CN" altLang="en-US"/>
          </a:p>
        </p:txBody>
      </p:sp>
      <p:sp>
        <p:nvSpPr>
          <p:cNvPr id="15" name="标题 1"/>
          <p:cNvSpPr txBox="1"/>
          <p:nvPr/>
        </p:nvSpPr>
        <p:spPr>
          <a:xfrm>
            <a:off x="6590636" y="3466030"/>
            <a:ext cx="3993374" cy="287814"/>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Configuring Retention Policies</a:t>
            </a:r>
            <a:endParaRPr kumimoji="1" lang="zh-CN" altLang="en-US"/>
          </a:p>
        </p:txBody>
      </p:sp>
      <p:sp>
        <p:nvSpPr>
          <p:cNvPr id="16" name="标题 1"/>
          <p:cNvSpPr txBox="1"/>
          <p:nvPr/>
        </p:nvSpPr>
        <p:spPr>
          <a:xfrm>
            <a:off x="3258990" y="2816588"/>
            <a:ext cx="665974" cy="287814"/>
          </a:xfrm>
          <a:prstGeom prst="rect">
            <a:avLst/>
          </a:prstGeom>
          <a:noFill/>
          <a:ln>
            <a:noFill/>
          </a:ln>
        </p:spPr>
        <p:txBody>
          <a:bodyPr vert="horz" wrap="square" lIns="0" tIns="0" rIns="0" bIns="0" rtlCol="0" anchor="ctr"/>
          <a:lstStyle/>
          <a:p>
            <a:pPr algn="ctr"/>
            <a:r>
              <a:rPr kumimoji="1" lang="en-US" altLang="zh-CN" sz="2000">
                <a:ln w="12700">
                  <a:noFill/>
                </a:ln>
                <a:solidFill>
                  <a:srgbClr val="262626">
                    <a:alpha val="100000"/>
                  </a:srgbClr>
                </a:solidFill>
                <a:latin typeface="poppins-bold"/>
                <a:ea typeface="poppins-bold"/>
                <a:cs typeface="poppins-bold"/>
              </a:rPr>
              <a:t>01</a:t>
            </a:r>
            <a:endParaRPr kumimoji="1" lang="zh-CN" altLang="en-US"/>
          </a:p>
        </p:txBody>
      </p:sp>
      <p:sp>
        <p:nvSpPr>
          <p:cNvPr id="17" name="标题 1"/>
          <p:cNvSpPr txBox="1"/>
          <p:nvPr/>
        </p:nvSpPr>
        <p:spPr>
          <a:xfrm>
            <a:off x="8254336" y="2816588"/>
            <a:ext cx="665974" cy="287814"/>
          </a:xfrm>
          <a:prstGeom prst="rect">
            <a:avLst/>
          </a:prstGeom>
          <a:noFill/>
          <a:ln>
            <a:noFill/>
          </a:ln>
        </p:spPr>
        <p:txBody>
          <a:bodyPr vert="horz" wrap="square" lIns="0" tIns="0" rIns="0" bIns="0" rtlCol="0" anchor="ctr"/>
          <a:lstStyle/>
          <a:p>
            <a:pPr algn="ctr"/>
            <a:r>
              <a:rPr kumimoji="1" lang="en-US" altLang="zh-CN" sz="2000">
                <a:ln w="12700">
                  <a:noFill/>
                </a:ln>
                <a:solidFill>
                  <a:srgbClr val="262626">
                    <a:alpha val="100000"/>
                  </a:srgbClr>
                </a:solidFill>
                <a:latin typeface="poppins-bold"/>
                <a:ea typeface="poppins-bold"/>
                <a:cs typeface="poppins-bold"/>
              </a:rPr>
              <a:t>02</a:t>
            </a:r>
            <a:endParaRPr kumimoji="1" lang="zh-CN" altLang="en-US"/>
          </a:p>
        </p:txBody>
      </p:sp>
      <p:sp>
        <p:nvSpPr>
          <p:cNvPr id="18"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Understanding Retention Policies</a:t>
            </a:r>
            <a:endParaRPr kumimoji="1" lang="zh-CN" altLang="en-US"/>
          </a:p>
        </p:txBody>
      </p:sp>
      <p:sp>
        <p:nvSpPr>
          <p:cNvPr id="19"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73511" y="1834890"/>
            <a:ext cx="444222" cy="444220"/>
          </a:xfrm>
          <a:prstGeom prst="ellipse">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899396" y="2034381"/>
            <a:ext cx="4914884" cy="3328988"/>
          </a:xfrm>
          <a:prstGeom prst="roundRect">
            <a:avLst>
              <a:gd name="adj" fmla="val 4347"/>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3133814" y="2326735"/>
            <a:ext cx="446048" cy="446048"/>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6" name="标题 1"/>
          <p:cNvSpPr txBox="1"/>
          <p:nvPr/>
        </p:nvSpPr>
        <p:spPr>
          <a:xfrm>
            <a:off x="1213996" y="2843330"/>
            <a:ext cx="4285685" cy="722106"/>
          </a:xfrm>
          <a:prstGeom prst="rect">
            <a:avLst/>
          </a:prstGeom>
          <a:noFill/>
          <a:ln cap="sq">
            <a:noFill/>
          </a:ln>
          <a:effectLst/>
        </p:spPr>
        <p:txBody>
          <a:bodyPr vert="horz" wrap="square" lIns="0" tIns="0" rIns="0" bIns="0" rtlCol="0" anchor="b"/>
          <a:lstStyle/>
          <a:p>
            <a:pPr algn="ctr"/>
            <a:r>
              <a:rPr kumimoji="1" lang="en-US" altLang="zh-CN" sz="1600">
                <a:ln w="12700">
                  <a:noFill/>
                </a:ln>
                <a:solidFill>
                  <a:srgbClr val="000000">
                    <a:alpha val="100000"/>
                  </a:srgbClr>
                </a:solidFill>
                <a:latin typeface="poppins-bold"/>
                <a:ea typeface="poppins-bold"/>
                <a:cs typeface="poppins-bold"/>
              </a:rPr>
              <a:t>Regular Review</a:t>
            </a:r>
            <a:endParaRPr kumimoji="1" lang="zh-CN" altLang="en-US"/>
          </a:p>
        </p:txBody>
      </p:sp>
      <p:sp>
        <p:nvSpPr>
          <p:cNvPr id="7" name="标题 1"/>
          <p:cNvSpPr txBox="1"/>
          <p:nvPr/>
        </p:nvSpPr>
        <p:spPr>
          <a:xfrm>
            <a:off x="1213996" y="3654830"/>
            <a:ext cx="4285685" cy="1377158"/>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Regular review of retention policies ensures they remain relevant and effective in the face of changing business and regulatory demands.</a:t>
            </a:r>
            <a:endParaRPr kumimoji="1" lang="zh-CN" altLang="en-US"/>
          </a:p>
        </p:txBody>
      </p:sp>
      <p:sp>
        <p:nvSpPr>
          <p:cNvPr id="8" name="标题 1"/>
          <p:cNvSpPr txBox="1"/>
          <p:nvPr/>
        </p:nvSpPr>
        <p:spPr>
          <a:xfrm>
            <a:off x="6318110" y="1834890"/>
            <a:ext cx="444222" cy="444220"/>
          </a:xfrm>
          <a:prstGeom prst="ellipse">
            <a:avLst/>
          </a:prstGeom>
          <a:solidFill>
            <a:schemeClr val="accent2"/>
          </a:solidFill>
          <a:ln w="12700" cap="rnd">
            <a:noFill/>
            <a:round/>
            <a:headEnd/>
            <a:tailEnd/>
          </a:ln>
          <a:effectLst>
            <a:outerShdw blurRad="254000" dist="127000" algn="ctr" rotWithShape="0">
              <a:schemeClr val="accent2">
                <a:alpha val="32000"/>
              </a:scheme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6540222" y="2034381"/>
            <a:ext cx="4914884" cy="3328988"/>
          </a:xfrm>
          <a:prstGeom prst="roundRect">
            <a:avLst>
              <a:gd name="adj" fmla="val 4347"/>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8774640" y="2354504"/>
            <a:ext cx="446048" cy="390509"/>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2"/>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6854822" y="2843330"/>
            <a:ext cx="4285685" cy="722106"/>
          </a:xfrm>
          <a:prstGeom prst="rect">
            <a:avLst/>
          </a:prstGeom>
          <a:noFill/>
          <a:ln cap="sq">
            <a:noFill/>
          </a:ln>
          <a:effectLst/>
        </p:spPr>
        <p:txBody>
          <a:bodyPr vert="horz" wrap="square" lIns="0" tIns="0" rIns="0" bIns="0" rtlCol="0" anchor="b"/>
          <a:lstStyle/>
          <a:p>
            <a:pPr algn="ctr"/>
            <a:r>
              <a:rPr kumimoji="1" lang="en-US" altLang="zh-CN" sz="1600">
                <a:ln w="12700">
                  <a:noFill/>
                </a:ln>
                <a:solidFill>
                  <a:srgbClr val="000000">
                    <a:alpha val="100000"/>
                  </a:srgbClr>
                </a:solidFill>
                <a:latin typeface="poppins-bold"/>
                <a:ea typeface="poppins-bold"/>
                <a:cs typeface="poppins-bold"/>
              </a:rPr>
              <a:t>Updating Policies</a:t>
            </a:r>
            <a:endParaRPr kumimoji="1" lang="zh-CN" altLang="en-US"/>
          </a:p>
        </p:txBody>
      </p:sp>
      <p:sp>
        <p:nvSpPr>
          <p:cNvPr id="12" name="标题 1"/>
          <p:cNvSpPr txBox="1"/>
          <p:nvPr/>
        </p:nvSpPr>
        <p:spPr>
          <a:xfrm>
            <a:off x="6854822" y="3654830"/>
            <a:ext cx="4285685" cy="1377158"/>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Updating policies involves assessing current effectiveness, incorporating feedback, and making necessary adjustments to criteria and actions.</a:t>
            </a:r>
            <a:endParaRPr kumimoji="1" lang="zh-CN" altLang="en-US"/>
          </a:p>
        </p:txBody>
      </p:sp>
      <p:sp>
        <p:nvSpPr>
          <p:cNvPr id="13"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Policy Review and Updates</a:t>
            </a:r>
            <a:endParaRPr kumimoji="1" lang="zh-CN" altLang="en-US"/>
          </a:p>
        </p:txBody>
      </p:sp>
      <p:sp>
        <p:nvSpPr>
          <p:cNvPr id="14"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746882">
            <a:off x="1030456" y="1738697"/>
            <a:ext cx="3295647" cy="3295645"/>
          </a:xfrm>
          <a:prstGeom prst="ellipse">
            <a:avLst/>
          </a:prstGeom>
          <a:solidFill>
            <a:schemeClr val="accent1">
              <a:lumMod val="20000"/>
              <a:lumOff val="80000"/>
              <a:alpha val="24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746882">
            <a:off x="1300910" y="2009153"/>
            <a:ext cx="2754741" cy="2754739"/>
          </a:xfrm>
          <a:prstGeom prst="ellipse">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746882">
            <a:off x="1808332" y="2461596"/>
            <a:ext cx="1849850" cy="1849850"/>
          </a:xfrm>
          <a:prstGeom prst="ellipse">
            <a:avLst/>
          </a:prstGeom>
          <a:gradFill>
            <a:gsLst>
              <a:gs pos="0">
                <a:schemeClr val="accent1"/>
              </a:gs>
              <a:gs pos="100000">
                <a:schemeClr val="accent1">
                  <a:lumMod val="60000"/>
                  <a:lumOff val="4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3446882">
            <a:off x="1663245" y="2316509"/>
            <a:ext cx="2140023" cy="2140023"/>
          </a:xfrm>
          <a:prstGeom prst="arc">
            <a:avLst>
              <a:gd name="adj1" fmla="val 18228952"/>
              <a:gd name="adj2" fmla="val 4388189"/>
            </a:avLst>
          </a:prstGeom>
          <a:no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6146882">
            <a:off x="1663245" y="2316509"/>
            <a:ext cx="2140023" cy="2140023"/>
          </a:xfrm>
          <a:prstGeom prst="arc">
            <a:avLst>
              <a:gd name="adj1" fmla="val 4030654"/>
              <a:gd name="adj2" fmla="val 12159657"/>
            </a:avLst>
          </a:prstGeom>
          <a:no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746882">
            <a:off x="3283658" y="2475794"/>
            <a:ext cx="94307" cy="94307"/>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746882">
            <a:off x="1995612" y="4160139"/>
            <a:ext cx="94307" cy="94307"/>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4598746" y="2509203"/>
            <a:ext cx="6503529" cy="125750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Training ensures that users understand retention policies, their responsibilities, and the tools available to them for compliance.</a:t>
            </a:r>
            <a:endParaRPr kumimoji="1" lang="zh-CN" altLang="en-US"/>
          </a:p>
        </p:txBody>
      </p:sp>
      <p:cxnSp>
        <p:nvCxnSpPr>
          <p:cNvPr id="11" name="标题 1"/>
          <p:cNvCxnSpPr/>
          <p:nvPr/>
        </p:nvCxnSpPr>
        <p:spPr>
          <a:xfrm>
            <a:off x="3981861" y="2392089"/>
            <a:ext cx="7166983" cy="0"/>
          </a:xfrm>
          <a:prstGeom prst="line">
            <a:avLst/>
          </a:prstGeom>
          <a:noFill/>
          <a:ln w="19050" cap="sq">
            <a:solidFill>
              <a:schemeClr val="accent1"/>
            </a:solidFill>
            <a:miter/>
          </a:ln>
        </p:spPr>
      </p:cxnSp>
      <p:sp>
        <p:nvSpPr>
          <p:cNvPr id="12" name="标题 1"/>
          <p:cNvSpPr txBox="1"/>
          <p:nvPr/>
        </p:nvSpPr>
        <p:spPr>
          <a:xfrm>
            <a:off x="3930463" y="2317472"/>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4598746" y="4268197"/>
            <a:ext cx="6503529" cy="125750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Implement robust training programs, including initial onboarding and periodic refreshers, to maintain high levels of awareness and compliance.</a:t>
            </a:r>
            <a:endParaRPr kumimoji="1" lang="zh-CN" altLang="en-US"/>
          </a:p>
        </p:txBody>
      </p:sp>
      <p:cxnSp>
        <p:nvCxnSpPr>
          <p:cNvPr id="14" name="标题 1"/>
          <p:cNvCxnSpPr/>
          <p:nvPr/>
        </p:nvCxnSpPr>
        <p:spPr>
          <a:xfrm>
            <a:off x="3981861" y="4151083"/>
            <a:ext cx="7166983" cy="0"/>
          </a:xfrm>
          <a:prstGeom prst="line">
            <a:avLst/>
          </a:prstGeom>
          <a:noFill/>
          <a:ln w="19050" cap="sq">
            <a:solidFill>
              <a:schemeClr val="accent1"/>
            </a:solidFill>
            <a:miter/>
          </a:ln>
        </p:spPr>
      </p:cxnSp>
      <p:sp>
        <p:nvSpPr>
          <p:cNvPr id="15" name="标题 1"/>
          <p:cNvSpPr txBox="1"/>
          <p:nvPr/>
        </p:nvSpPr>
        <p:spPr>
          <a:xfrm>
            <a:off x="3930463" y="4076466"/>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4598746" y="1919596"/>
            <a:ext cx="6501054"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Importance of Training</a:t>
            </a:r>
            <a:endParaRPr kumimoji="1" lang="zh-CN" altLang="en-US"/>
          </a:p>
        </p:txBody>
      </p:sp>
      <p:sp>
        <p:nvSpPr>
          <p:cNvPr id="17" name="标题 1"/>
          <p:cNvSpPr txBox="1"/>
          <p:nvPr/>
        </p:nvSpPr>
        <p:spPr>
          <a:xfrm>
            <a:off x="4598746" y="3664442"/>
            <a:ext cx="6501054"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Training Programs</a:t>
            </a:r>
            <a:endParaRPr kumimoji="1" lang="zh-CN" altLang="en-US"/>
          </a:p>
        </p:txBody>
      </p:sp>
      <p:sp>
        <p:nvSpPr>
          <p:cNvPr id="18" name="标题 1"/>
          <p:cNvSpPr txBox="1"/>
          <p:nvPr/>
        </p:nvSpPr>
        <p:spPr>
          <a:xfrm>
            <a:off x="2320964" y="2983867"/>
            <a:ext cx="816230" cy="805305"/>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User Training</a:t>
            </a:r>
            <a:endParaRPr kumimoji="1" lang="zh-CN" altLang="en-US"/>
          </a:p>
        </p:txBody>
      </p:sp>
      <p:sp>
        <p:nvSpPr>
          <p:cNvPr id="20"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171">
                <a:ln w="12700">
                  <a:noFill/>
                </a:ln>
                <a:solidFill>
                  <a:srgbClr val="FFFFFF">
                    <a:alpha val="100000"/>
                  </a:srgbClr>
                </a:solidFill>
                <a:latin typeface="poppins-bold"/>
                <a:ea typeface="poppins-bold"/>
                <a:cs typeface="poppins-bold"/>
              </a:rPr>
              <a:t>SC-100 Tie-in: Data Residency, Retention, and Regulatory Alignment</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067" dirty="0">
                <a:ln w="12700">
                  <a:noFill/>
                </a:ln>
                <a:solidFill>
                  <a:srgbClr val="94ACFA">
                    <a:alpha val="100000"/>
                  </a:srgbClr>
                </a:solidFill>
                <a:latin typeface="poppins-bold"/>
                <a:ea typeface="poppins-bold"/>
                <a:cs typeface="poppins-bold"/>
              </a:rPr>
              <a:t> 06</a:t>
            </a:r>
            <a:endParaRPr kumimoji="1" lang="zh-CN" altLang="en-US" dirty="0"/>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35861" y="1483895"/>
            <a:ext cx="5101389" cy="4397749"/>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723566" y="1483895"/>
            <a:ext cx="5101389" cy="4397749"/>
          </a:xfrm>
          <a:prstGeom prst="hexagon">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313113" y="2690316"/>
            <a:ext cx="3922294" cy="2066168"/>
          </a:xfrm>
          <a:prstGeom prst="rect">
            <a:avLst/>
          </a:prstGeom>
          <a:noFill/>
          <a:ln cap="sq">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Data residency refers to the physical or geographical location where data is stored, impacting compliance with regional laws and regulations.</a:t>
            </a:r>
            <a:endParaRPr kumimoji="1" lang="zh-CN" altLang="en-US" dirty="0"/>
          </a:p>
        </p:txBody>
      </p:sp>
      <p:sp>
        <p:nvSpPr>
          <p:cNvPr id="6" name="标题 1"/>
          <p:cNvSpPr txBox="1"/>
          <p:nvPr/>
        </p:nvSpPr>
        <p:spPr>
          <a:xfrm>
            <a:off x="2056732" y="1896231"/>
            <a:ext cx="2435056" cy="745957"/>
          </a:xfrm>
          <a:prstGeom prst="rect">
            <a:avLst/>
          </a:prstGeom>
          <a:noFill/>
          <a:ln cap="sq">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Understanding Data Residency</a:t>
            </a:r>
            <a:endParaRPr kumimoji="1" lang="zh-CN" altLang="en-US"/>
          </a:p>
        </p:txBody>
      </p:sp>
      <p:sp>
        <p:nvSpPr>
          <p:cNvPr id="7" name="标题 1"/>
          <p:cNvSpPr txBox="1"/>
          <p:nvPr/>
        </p:nvSpPr>
        <p:spPr>
          <a:xfrm>
            <a:off x="1156704" y="1679664"/>
            <a:ext cx="865311" cy="745958"/>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412417" y="1897734"/>
            <a:ext cx="353888" cy="30982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6354345" y="1483895"/>
            <a:ext cx="5101389" cy="4397749"/>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242051" y="1483895"/>
            <a:ext cx="5101389" cy="4397749"/>
          </a:xfrm>
          <a:prstGeom prst="hexagon">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831598" y="2690316"/>
            <a:ext cx="3922294" cy="2066168"/>
          </a:xfrm>
          <a:prstGeom prst="rect">
            <a:avLst/>
          </a:prstGeom>
          <a:noFill/>
          <a:ln cap="sq">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Awareness of data residency implications is crucial as different regions have distinct data protection regulations influencing data storage practices.</a:t>
            </a:r>
            <a:endParaRPr kumimoji="1" lang="zh-CN" altLang="en-US" dirty="0"/>
          </a:p>
        </p:txBody>
      </p:sp>
      <p:sp>
        <p:nvSpPr>
          <p:cNvPr id="12" name="标题 1"/>
          <p:cNvSpPr txBox="1"/>
          <p:nvPr/>
        </p:nvSpPr>
        <p:spPr>
          <a:xfrm>
            <a:off x="7575217" y="1896231"/>
            <a:ext cx="2435056" cy="745957"/>
          </a:xfrm>
          <a:prstGeom prst="rect">
            <a:avLst/>
          </a:prstGeom>
          <a:noFill/>
          <a:ln cap="sq">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Regulatory Implications</a:t>
            </a:r>
            <a:endParaRPr kumimoji="1" lang="zh-CN" altLang="en-US"/>
          </a:p>
        </p:txBody>
      </p:sp>
      <p:sp>
        <p:nvSpPr>
          <p:cNvPr id="13" name="标题 1"/>
          <p:cNvSpPr txBox="1"/>
          <p:nvPr/>
        </p:nvSpPr>
        <p:spPr>
          <a:xfrm>
            <a:off x="6675188" y="1679664"/>
            <a:ext cx="865311" cy="745958"/>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6930901" y="1875700"/>
            <a:ext cx="353888" cy="35388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Data Residency Concerns</a:t>
            </a:r>
            <a:endParaRPr kumimoji="1" lang="zh-CN" altLang="en-US"/>
          </a:p>
        </p:txBody>
      </p:sp>
      <p:sp>
        <p:nvSpPr>
          <p:cNvPr id="17"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947205"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4" name="标题 1"/>
          <p:cNvSpPr txBox="1"/>
          <p:nvPr/>
        </p:nvSpPr>
        <p:spPr>
          <a:xfrm>
            <a:off x="1117117" y="1903513"/>
            <a:ext cx="2123900" cy="339824"/>
          </a:xfrm>
          <a:prstGeom prst="rect">
            <a:avLst/>
          </a:prstGeom>
          <a:noFill/>
          <a:ln>
            <a:noFill/>
          </a:ln>
        </p:spPr>
        <p:txBody>
          <a:bodyPr vert="horz" wrap="none" lIns="0" tIns="0" rIns="0" bIns="0" rtlCol="0" anchor="ctr"/>
          <a:lstStyle/>
          <a:p>
            <a:pPr algn="l"/>
            <a:r>
              <a:rPr kumimoji="1" lang="en-US" altLang="zh-CN" sz="1600">
                <a:ln w="12700">
                  <a:noFill/>
                </a:ln>
                <a:solidFill>
                  <a:srgbClr val="FFFFFF">
                    <a:alpha val="100000"/>
                  </a:srgbClr>
                </a:solidFill>
                <a:latin typeface="poppins-bold"/>
                <a:ea typeface="poppins-bold"/>
                <a:cs typeface="poppins-bold"/>
              </a:rPr>
              <a:t>STEP. 01 </a:t>
            </a:r>
            <a:endParaRPr kumimoji="1" lang="zh-CN" altLang="en-US"/>
          </a:p>
        </p:txBody>
      </p:sp>
      <p:sp>
        <p:nvSpPr>
          <p:cNvPr id="5" name="标题 1"/>
          <p:cNvSpPr txBox="1"/>
          <p:nvPr/>
        </p:nvSpPr>
        <p:spPr>
          <a:xfrm>
            <a:off x="6612851"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6782763" y="1903513"/>
            <a:ext cx="2123900" cy="339824"/>
          </a:xfrm>
          <a:prstGeom prst="rect">
            <a:avLst/>
          </a:prstGeom>
          <a:noFill/>
          <a:ln>
            <a:noFill/>
          </a:ln>
        </p:spPr>
        <p:txBody>
          <a:bodyPr vert="horz" wrap="none" lIns="0" tIns="0" rIns="0" bIns="0" rtlCol="0" anchor="ctr"/>
          <a:lstStyle/>
          <a:p>
            <a:pPr algn="l"/>
            <a:r>
              <a:rPr kumimoji="1" lang="en-US" altLang="zh-CN" sz="1600">
                <a:ln w="12700">
                  <a:noFill/>
                </a:ln>
                <a:solidFill>
                  <a:srgbClr val="FFFFFF">
                    <a:alpha val="100000"/>
                  </a:srgbClr>
                </a:solidFill>
                <a:latin typeface="poppins-bold"/>
                <a:ea typeface="poppins-bold"/>
                <a:cs typeface="poppins-bold"/>
              </a:rPr>
              <a:t>STEP. 02</a:t>
            </a:r>
            <a:endParaRPr kumimoji="1" lang="zh-CN" altLang="en-US"/>
          </a:p>
        </p:txBody>
      </p:sp>
      <p:cxnSp>
        <p:nvCxnSpPr>
          <p:cNvPr id="7"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8" name="标题 1"/>
          <p:cNvSpPr txBox="1"/>
          <p:nvPr/>
        </p:nvSpPr>
        <p:spPr>
          <a:xfrm>
            <a:off x="6612851"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947205"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947205" y="2583161"/>
            <a:ext cx="4647115" cy="792000"/>
          </a:xfrm>
          <a:prstGeom prst="rect">
            <a:avLst/>
          </a:prstGeom>
          <a:noFill/>
          <a:ln>
            <a:noFill/>
          </a:ln>
        </p:spPr>
        <p:txBody>
          <a:bodyPr vert="horz" wrap="non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Cross-Jurisdictional Compliance</a:t>
            </a:r>
            <a:endParaRPr kumimoji="1" lang="zh-CN" altLang="en-US"/>
          </a:p>
        </p:txBody>
      </p:sp>
      <p:sp>
        <p:nvSpPr>
          <p:cNvPr id="11" name="标题 1"/>
          <p:cNvSpPr txBox="1"/>
          <p:nvPr/>
        </p:nvSpPr>
        <p:spPr>
          <a:xfrm>
            <a:off x="947205" y="3375162"/>
            <a:ext cx="4647115" cy="144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Organizations must ensure data retention policies comply with regulations across different jurisdictions where they operate, considering specific legal requirements.</a:t>
            </a:r>
            <a:endParaRPr kumimoji="1" lang="zh-CN" altLang="en-US" dirty="0"/>
          </a:p>
        </p:txBody>
      </p:sp>
      <p:sp>
        <p:nvSpPr>
          <p:cNvPr id="12" name="标题 1"/>
          <p:cNvSpPr txBox="1"/>
          <p:nvPr/>
        </p:nvSpPr>
        <p:spPr>
          <a:xfrm>
            <a:off x="6612851" y="2583161"/>
            <a:ext cx="4647115" cy="792000"/>
          </a:xfrm>
          <a:prstGeom prst="rect">
            <a:avLst/>
          </a:prstGeom>
          <a:noFill/>
          <a:ln>
            <a:noFill/>
          </a:ln>
        </p:spPr>
        <p:txBody>
          <a:bodyPr vert="horz" wrap="non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Policy Harmonization</a:t>
            </a:r>
            <a:endParaRPr kumimoji="1" lang="zh-CN" altLang="en-US"/>
          </a:p>
        </p:txBody>
      </p:sp>
      <p:sp>
        <p:nvSpPr>
          <p:cNvPr id="13" name="标题 1"/>
          <p:cNvSpPr txBox="1"/>
          <p:nvPr/>
        </p:nvSpPr>
        <p:spPr>
          <a:xfrm>
            <a:off x="6612851" y="3375162"/>
            <a:ext cx="4647115" cy="144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Harmonizing data retention periods and policies can help streamline compliance efforts, reducing complexity and ensuring consistency.</a:t>
            </a:r>
            <a:endParaRPr kumimoji="1" lang="zh-CN" altLang="en-US" dirty="0"/>
          </a:p>
        </p:txBody>
      </p:sp>
      <p:sp>
        <p:nvSpPr>
          <p:cNvPr id="14"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Aligning Retention with Regulations</a:t>
            </a:r>
            <a:endParaRPr kumimoji="1" lang="zh-CN" altLang="en-US"/>
          </a:p>
        </p:txBody>
      </p:sp>
      <p:sp>
        <p:nvSpPr>
          <p:cNvPr id="16"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29885" t="9947" r="13572" b="22235"/>
          <a:stretch>
            <a:fillRect/>
          </a:stretch>
        </p:blipFill>
        <p:spPr>
          <a:xfrm>
            <a:off x="660400" y="1480667"/>
            <a:ext cx="5400000" cy="4320000"/>
          </a:xfrm>
          <a:custGeom>
            <a:avLst/>
            <a:gdLst/>
            <a:ahLst/>
            <a:cxnLst/>
            <a:rect l="l" t="t" r="r" b="b"/>
            <a:pathLst>
              <a:path w="5400000" h="4320000">
                <a:moveTo>
                  <a:pt x="0" y="187272"/>
                </a:moveTo>
                <a:cubicBezTo>
                  <a:pt x="0" y="83845"/>
                  <a:pt x="83845" y="0"/>
                  <a:pt x="187272" y="0"/>
                </a:cubicBezTo>
                <a:lnTo>
                  <a:pt x="5212728" y="0"/>
                </a:lnTo>
                <a:cubicBezTo>
                  <a:pt x="5316155" y="0"/>
                  <a:pt x="5400000" y="83845"/>
                  <a:pt x="5400000" y="187272"/>
                </a:cubicBezTo>
                <a:lnTo>
                  <a:pt x="5400000" y="4132728"/>
                </a:lnTo>
                <a:cubicBezTo>
                  <a:pt x="5400000" y="4236155"/>
                  <a:pt x="5316155" y="4320000"/>
                  <a:pt x="5212728" y="4320000"/>
                </a:cubicBezTo>
                <a:lnTo>
                  <a:pt x="187272" y="4320000"/>
                </a:lnTo>
                <a:cubicBezTo>
                  <a:pt x="83845" y="4320000"/>
                  <a:pt x="0" y="4236155"/>
                  <a:pt x="0" y="4132728"/>
                </a:cubicBezTo>
                <a:close/>
              </a:path>
            </a:pathLst>
          </a:custGeom>
          <a:noFill/>
          <a:ln>
            <a:noFill/>
          </a:ln>
        </p:spPr>
      </p:pic>
      <p:sp>
        <p:nvSpPr>
          <p:cNvPr id="4" name="标题 1"/>
          <p:cNvSpPr txBox="1"/>
          <p:nvPr/>
        </p:nvSpPr>
        <p:spPr>
          <a:xfrm>
            <a:off x="6060400" y="1463733"/>
            <a:ext cx="5458500" cy="4320000"/>
          </a:xfrm>
          <a:prstGeom prst="roundRect">
            <a:avLst>
              <a:gd name="adj" fmla="val 3530"/>
            </a:avLst>
          </a:prstGeom>
          <a:solidFill>
            <a:schemeClr val="bg1">
              <a:lumMod val="95000"/>
            </a:schemeClr>
          </a:solidFill>
          <a:ln w="9525" cap="flat">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6587967" y="1881731"/>
            <a:ext cx="4680000" cy="3600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Avoiding Legal Penalties</a:t>
            </a:r>
            <a:endParaRPr kumimoji="1" lang="zh-CN" altLang="en-US"/>
          </a:p>
        </p:txBody>
      </p:sp>
      <p:sp>
        <p:nvSpPr>
          <p:cNvPr id="6" name="标题 1"/>
          <p:cNvSpPr txBox="1"/>
          <p:nvPr/>
        </p:nvSpPr>
        <p:spPr>
          <a:xfrm>
            <a:off x="6587967" y="2344086"/>
            <a:ext cx="4680000" cy="126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Adhering to regulations helps avoid legal penalties, safeguarding the organization from fines and legal complications.</a:t>
            </a:r>
            <a:endParaRPr kumimoji="1" lang="zh-CN" altLang="en-US" dirty="0"/>
          </a:p>
        </p:txBody>
      </p:sp>
      <p:sp>
        <p:nvSpPr>
          <p:cNvPr id="7" name="标题 1"/>
          <p:cNvSpPr txBox="1"/>
          <p:nvPr/>
        </p:nvSpPr>
        <p:spPr>
          <a:xfrm>
            <a:off x="6587967" y="3812714"/>
            <a:ext cx="4680000" cy="3600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Enhancing Reputation</a:t>
            </a:r>
            <a:endParaRPr kumimoji="1" lang="zh-CN" altLang="en-US"/>
          </a:p>
        </p:txBody>
      </p:sp>
      <p:sp>
        <p:nvSpPr>
          <p:cNvPr id="8" name="标题 1"/>
          <p:cNvSpPr txBox="1"/>
          <p:nvPr/>
        </p:nvSpPr>
        <p:spPr>
          <a:xfrm>
            <a:off x="6587967" y="4275069"/>
            <a:ext cx="4680000" cy="1260000"/>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Demonstrating regulatory compliance enhances the organization’s reputation, building trust with clients, stakeholders, and regulators.</a:t>
            </a:r>
            <a:endParaRPr kumimoji="1" lang="zh-CN" altLang="en-US" dirty="0"/>
          </a:p>
        </p:txBody>
      </p:sp>
      <p:sp>
        <p:nvSpPr>
          <p:cNvPr id="9" name="标题 1"/>
          <p:cNvSpPr txBox="1"/>
          <p:nvPr/>
        </p:nvSpPr>
        <p:spPr>
          <a:xfrm>
            <a:off x="5738592" y="1830932"/>
            <a:ext cx="648000" cy="648000"/>
          </a:xfrm>
          <a:prstGeom prst="ellipse">
            <a:avLst/>
          </a:prstGeom>
          <a:gradFill>
            <a:gsLst>
              <a:gs pos="0">
                <a:schemeClr val="accent2"/>
              </a:gs>
              <a:gs pos="100000">
                <a:schemeClr val="accent1"/>
              </a:gs>
            </a:gsLst>
            <a:lin ang="2700000" scaled="0"/>
          </a:gradFill>
          <a:ln w="12700" cap="sq">
            <a:noFill/>
            <a:miter/>
          </a:ln>
          <a:effectLst>
            <a:outerShdw blurRad="317500" dist="127000" dir="2700000" algn="tl" rotWithShape="0">
              <a:schemeClr val="tx1">
                <a:lumMod val="65000"/>
                <a:lumOff val="35000"/>
                <a:alpha val="30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5918592" y="2010932"/>
            <a:ext cx="288001" cy="28800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5738592" y="3761915"/>
            <a:ext cx="648000" cy="648000"/>
          </a:xfrm>
          <a:prstGeom prst="ellipse">
            <a:avLst/>
          </a:prstGeom>
          <a:gradFill>
            <a:gsLst>
              <a:gs pos="0">
                <a:schemeClr val="accent2"/>
              </a:gs>
              <a:gs pos="100000">
                <a:schemeClr val="accent1"/>
              </a:gs>
            </a:gsLst>
            <a:lin ang="2700000" scaled="0"/>
          </a:gradFill>
          <a:ln w="12700" cap="sq">
            <a:noFill/>
            <a:miter/>
          </a:ln>
          <a:effectLst>
            <a:outerShdw blurRad="317500" dist="127000" dir="2700000" algn="tl" rotWithShape="0">
              <a:schemeClr val="tx1">
                <a:lumMod val="65000"/>
                <a:lumOff val="35000"/>
                <a:alpha val="30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5918592" y="3952706"/>
            <a:ext cx="288000" cy="266419"/>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Benefits of Regulatory Alignment</a:t>
            </a:r>
            <a:endParaRPr kumimoji="1" lang="zh-CN" altLang="en-US"/>
          </a:p>
        </p:txBody>
      </p:sp>
      <p:sp>
        <p:nvSpPr>
          <p:cNvPr id="15"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30829" t="20515" r="10109" b="7143"/>
          <a:stretch>
            <a:fillRect/>
          </a:stretch>
        </p:blipFill>
        <p:spPr>
          <a:xfrm>
            <a:off x="695325" y="1506167"/>
            <a:ext cx="5400675" cy="4090267"/>
          </a:xfrm>
          <a:custGeom>
            <a:avLst/>
            <a:gdLst/>
            <a:ahLst/>
            <a:cxnLst/>
            <a:rect l="l" t="t" r="r" b="b"/>
            <a:pathLst>
              <a:path w="5400675" h="4090267">
                <a:moveTo>
                  <a:pt x="0" y="0"/>
                </a:moveTo>
                <a:lnTo>
                  <a:pt x="5400675" y="0"/>
                </a:lnTo>
                <a:lnTo>
                  <a:pt x="5400675" y="4090267"/>
                </a:lnTo>
                <a:lnTo>
                  <a:pt x="0" y="4090267"/>
                </a:lnTo>
                <a:close/>
              </a:path>
            </a:pathLst>
          </a:custGeom>
          <a:noFill/>
          <a:ln>
            <a:noFill/>
          </a:ln>
        </p:spPr>
      </p:pic>
      <p:sp>
        <p:nvSpPr>
          <p:cNvPr id="4" name="标题 1"/>
          <p:cNvSpPr txBox="1"/>
          <p:nvPr/>
        </p:nvSpPr>
        <p:spPr>
          <a:xfrm>
            <a:off x="6269827" y="1506166"/>
            <a:ext cx="2440415" cy="4145185"/>
          </a:xfrm>
          <a:prstGeom prst="roundRect">
            <a:avLst>
              <a:gd name="adj" fmla="val 4810"/>
            </a:avLst>
          </a:prstGeom>
          <a:solidFill>
            <a:schemeClr val="bg1"/>
          </a:solidFill>
          <a:ln w="12700" cap="flat">
            <a:noFill/>
            <a:miter/>
          </a:ln>
          <a:effectLst>
            <a:outerShdw blurRad="241300" dist="38100" algn="ctr" rotWithShape="0">
              <a:schemeClr val="accent1">
                <a:alpha val="5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6426200" y="2864678"/>
            <a:ext cx="2133600" cy="589722"/>
          </a:xfrm>
          <a:prstGeom prst="rect">
            <a:avLst/>
          </a:prstGeom>
          <a:noFill/>
          <a:ln cap="sq">
            <a:noFill/>
          </a:ln>
          <a:effectLst/>
        </p:spPr>
        <p:txBody>
          <a:bodyPr vert="horz" wrap="square" lIns="85039" tIns="42520" rIns="85039" bIns="42520" rtlCol="0" anchor="ctr"/>
          <a:lstStyle/>
          <a:p>
            <a:pPr algn="ctr"/>
            <a:r>
              <a:rPr kumimoji="1" lang="en-US" altLang="zh-CN" sz="1093">
                <a:ln w="12700">
                  <a:noFill/>
                </a:ln>
                <a:solidFill>
                  <a:srgbClr val="03103B">
                    <a:alpha val="100000"/>
                  </a:srgbClr>
                </a:solidFill>
                <a:latin typeface="poppins-bold"/>
                <a:ea typeface="poppins-bold"/>
                <a:cs typeface="poppins-bold"/>
              </a:rPr>
              <a:t>Compatibility Assessment</a:t>
            </a:r>
            <a:endParaRPr kumimoji="1" lang="zh-CN" altLang="en-US"/>
          </a:p>
        </p:txBody>
      </p:sp>
      <p:sp>
        <p:nvSpPr>
          <p:cNvPr id="6" name="标题 1"/>
          <p:cNvSpPr txBox="1"/>
          <p:nvPr/>
        </p:nvSpPr>
        <p:spPr>
          <a:xfrm>
            <a:off x="6426200" y="3506162"/>
            <a:ext cx="2133600" cy="1891338"/>
          </a:xfrm>
          <a:prstGeom prst="rect">
            <a:avLst/>
          </a:prstGeom>
          <a:noFill/>
          <a:ln>
            <a:noFill/>
          </a:ln>
        </p:spPr>
        <p:txBody>
          <a:bodyPr vert="horz" wrap="square" lIns="0" tIns="0" rIns="0" bIns="0" rtlCol="0" anchor="t"/>
          <a:lstStyle/>
          <a:p>
            <a:pPr algn="l"/>
            <a:r>
              <a:rPr kumimoji="1" lang="en-US" altLang="zh-CN" sz="1200" dirty="0">
                <a:ln w="12700">
                  <a:noFill/>
                </a:ln>
                <a:solidFill>
                  <a:srgbClr val="000000">
                    <a:alpha val="100000"/>
                  </a:srgbClr>
                </a:solidFill>
                <a:latin typeface="Poppins"/>
                <a:ea typeface="Poppins"/>
                <a:cs typeface="Poppins"/>
              </a:rPr>
              <a:t>Assessing compatibility with existing systems ensures seamless integration of new records management tools, minimizing disruption.</a:t>
            </a:r>
            <a:endParaRPr kumimoji="1" lang="zh-CN" altLang="en-US" dirty="0"/>
          </a:p>
        </p:txBody>
      </p:sp>
      <p:sp>
        <p:nvSpPr>
          <p:cNvPr id="7" name="标题 1"/>
          <p:cNvSpPr txBox="1"/>
          <p:nvPr/>
        </p:nvSpPr>
        <p:spPr>
          <a:xfrm>
            <a:off x="7020324" y="1789144"/>
            <a:ext cx="939420" cy="939418"/>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7259055" y="2027874"/>
            <a:ext cx="461958" cy="461958"/>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9082336" y="1506166"/>
            <a:ext cx="2440415" cy="4145185"/>
          </a:xfrm>
          <a:prstGeom prst="roundRect">
            <a:avLst>
              <a:gd name="adj" fmla="val 4810"/>
            </a:avLst>
          </a:prstGeom>
          <a:solidFill>
            <a:schemeClr val="bg1"/>
          </a:solidFill>
          <a:ln w="12700" cap="flat">
            <a:noFill/>
            <a:miter/>
          </a:ln>
          <a:effectLst>
            <a:outerShdw blurRad="241300" dist="38100" algn="ctr" rotWithShape="0">
              <a:schemeClr val="accent1">
                <a:alpha val="5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9232900" y="2864678"/>
            <a:ext cx="2133600" cy="589722"/>
          </a:xfrm>
          <a:prstGeom prst="rect">
            <a:avLst/>
          </a:prstGeom>
          <a:noFill/>
          <a:ln cap="sq">
            <a:noFill/>
          </a:ln>
          <a:effectLst/>
        </p:spPr>
        <p:txBody>
          <a:bodyPr vert="horz" wrap="square" lIns="85039" tIns="42520" rIns="85039" bIns="42520" rtlCol="0" anchor="ctr"/>
          <a:lstStyle/>
          <a:p>
            <a:pPr algn="ctr"/>
            <a:r>
              <a:rPr kumimoji="1" lang="en-US" altLang="zh-CN" sz="1189">
                <a:ln w="12700">
                  <a:noFill/>
                </a:ln>
                <a:solidFill>
                  <a:srgbClr val="03103B">
                    <a:alpha val="100000"/>
                  </a:srgbClr>
                </a:solidFill>
                <a:latin typeface="poppins-bold"/>
                <a:ea typeface="poppins-bold"/>
                <a:cs typeface="poppins-bold"/>
              </a:rPr>
              <a:t>Data Migration Strategy</a:t>
            </a:r>
            <a:endParaRPr kumimoji="1" lang="zh-CN" altLang="en-US"/>
          </a:p>
        </p:txBody>
      </p:sp>
      <p:sp>
        <p:nvSpPr>
          <p:cNvPr id="11" name="标题 1"/>
          <p:cNvSpPr txBox="1"/>
          <p:nvPr/>
        </p:nvSpPr>
        <p:spPr>
          <a:xfrm>
            <a:off x="9232900" y="3506162"/>
            <a:ext cx="2133600" cy="1887473"/>
          </a:xfrm>
          <a:prstGeom prst="rect">
            <a:avLst/>
          </a:prstGeom>
          <a:noFill/>
          <a:ln>
            <a:noFill/>
          </a:ln>
        </p:spPr>
        <p:txBody>
          <a:bodyPr vert="horz" wrap="square" lIns="0" tIns="0" rIns="0" bIns="0" rtlCol="0" anchor="t"/>
          <a:lstStyle/>
          <a:p>
            <a:pPr algn="l"/>
            <a:r>
              <a:rPr kumimoji="1" lang="en-US" altLang="zh-CN" sz="1200" dirty="0">
                <a:ln w="12700">
                  <a:noFill/>
                </a:ln>
                <a:solidFill>
                  <a:srgbClr val="000000">
                    <a:alpha val="100000"/>
                  </a:srgbClr>
                </a:solidFill>
                <a:latin typeface="Poppins"/>
                <a:ea typeface="Poppins"/>
                <a:cs typeface="Poppins"/>
              </a:rPr>
              <a:t>Effective migration strategies are essential for transferring data from old systems to new management platforms without data loss or integrity issues.</a:t>
            </a:r>
            <a:endParaRPr kumimoji="1" lang="zh-CN" altLang="en-US" dirty="0"/>
          </a:p>
        </p:txBody>
      </p:sp>
      <p:sp>
        <p:nvSpPr>
          <p:cNvPr id="12" name="标题 1"/>
          <p:cNvSpPr txBox="1"/>
          <p:nvPr/>
        </p:nvSpPr>
        <p:spPr>
          <a:xfrm>
            <a:off x="9832833" y="1789144"/>
            <a:ext cx="939420" cy="939418"/>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0071563" y="2027874"/>
            <a:ext cx="461960" cy="46195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Integrating with Existing Systems</a:t>
            </a:r>
            <a:endParaRPr kumimoji="1" lang="zh-CN" altLang="en-US"/>
          </a:p>
        </p:txBody>
      </p:sp>
      <p:sp>
        <p:nvSpPr>
          <p:cNvPr id="16"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35861" y="1483895"/>
            <a:ext cx="5101389" cy="4397749"/>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723566" y="1483895"/>
            <a:ext cx="5101389" cy="4397749"/>
          </a:xfrm>
          <a:prstGeom prst="hexagon">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313113" y="2690316"/>
            <a:ext cx="3922294" cy="2066168"/>
          </a:xfrm>
          <a:prstGeom prst="rect">
            <a:avLst/>
          </a:prstGeom>
          <a:noFill/>
          <a:ln cap="sq">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Understanding the differences between managing electronic and physical records helps tailor approaches according to the record type.</a:t>
            </a:r>
            <a:endParaRPr kumimoji="1" lang="zh-CN" altLang="en-US" dirty="0"/>
          </a:p>
        </p:txBody>
      </p:sp>
      <p:sp>
        <p:nvSpPr>
          <p:cNvPr id="6" name="标题 1"/>
          <p:cNvSpPr txBox="1"/>
          <p:nvPr/>
        </p:nvSpPr>
        <p:spPr>
          <a:xfrm>
            <a:off x="2056732" y="1896231"/>
            <a:ext cx="2435056" cy="745957"/>
          </a:xfrm>
          <a:prstGeom prst="rect">
            <a:avLst/>
          </a:prstGeom>
          <a:noFill/>
          <a:ln cap="sq">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Electronic vs. Physical Records</a:t>
            </a:r>
            <a:endParaRPr kumimoji="1" lang="zh-CN" altLang="en-US"/>
          </a:p>
        </p:txBody>
      </p:sp>
      <p:sp>
        <p:nvSpPr>
          <p:cNvPr id="7" name="标题 1"/>
          <p:cNvSpPr txBox="1"/>
          <p:nvPr/>
        </p:nvSpPr>
        <p:spPr>
          <a:xfrm>
            <a:off x="1156704" y="1679664"/>
            <a:ext cx="865311" cy="745958"/>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412417" y="1897734"/>
            <a:ext cx="353888" cy="30982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6354345" y="1483895"/>
            <a:ext cx="5101389" cy="4397749"/>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242051" y="1483895"/>
            <a:ext cx="5101389" cy="4397749"/>
          </a:xfrm>
          <a:prstGeom prst="hexagon">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831598" y="2690316"/>
            <a:ext cx="3922294" cy="2066168"/>
          </a:xfrm>
          <a:prstGeom prst="rect">
            <a:avLst/>
          </a:prstGeom>
          <a:noFill/>
          <a:ln cap="sq">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Ensuring the security of electronic records involves implementing robust measures to protect data from unauthorized access or breaches.</a:t>
            </a:r>
            <a:endParaRPr kumimoji="1" lang="zh-CN" altLang="en-US" dirty="0"/>
          </a:p>
        </p:txBody>
      </p:sp>
      <p:sp>
        <p:nvSpPr>
          <p:cNvPr id="12" name="标题 1"/>
          <p:cNvSpPr txBox="1"/>
          <p:nvPr/>
        </p:nvSpPr>
        <p:spPr>
          <a:xfrm>
            <a:off x="7575217" y="1896231"/>
            <a:ext cx="2435056" cy="745957"/>
          </a:xfrm>
          <a:prstGeom prst="rect">
            <a:avLst/>
          </a:prstGeom>
          <a:noFill/>
          <a:ln cap="sq">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Security Considerations</a:t>
            </a:r>
            <a:endParaRPr kumimoji="1" lang="zh-CN" altLang="en-US"/>
          </a:p>
        </p:txBody>
      </p:sp>
      <p:sp>
        <p:nvSpPr>
          <p:cNvPr id="13" name="标题 1"/>
          <p:cNvSpPr txBox="1"/>
          <p:nvPr/>
        </p:nvSpPr>
        <p:spPr>
          <a:xfrm>
            <a:off x="6675188" y="1679664"/>
            <a:ext cx="865311" cy="745958"/>
          </a:xfrm>
          <a:prstGeom prst="hexagon">
            <a:avLst/>
          </a:prstGeom>
          <a:solidFill>
            <a:schemeClr val="accent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6930901" y="1875700"/>
            <a:ext cx="353888" cy="35388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Managing Electronic Records</a:t>
            </a:r>
            <a:endParaRPr kumimoji="1" lang="zh-CN" altLang="en-US"/>
          </a:p>
        </p:txBody>
      </p:sp>
      <p:sp>
        <p:nvSpPr>
          <p:cNvPr id="17"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4051395" y="2214418"/>
            <a:ext cx="6894083" cy="867319"/>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Leveraging automation tools in records management improves efficiency, reduces manual workload, and enhances record accuracy and compliance.</a:t>
            </a:r>
            <a:endParaRPr kumimoji="1" lang="zh-CN" altLang="en-US" dirty="0"/>
          </a:p>
        </p:txBody>
      </p:sp>
      <p:sp>
        <p:nvSpPr>
          <p:cNvPr id="4" name="标题 1"/>
          <p:cNvSpPr txBox="1"/>
          <p:nvPr/>
        </p:nvSpPr>
        <p:spPr>
          <a:xfrm>
            <a:off x="4051393" y="1864567"/>
            <a:ext cx="6894082" cy="318925"/>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Automation Tools and Benefits</a:t>
            </a:r>
            <a:endParaRPr kumimoji="1" lang="zh-CN" altLang="en-US"/>
          </a:p>
        </p:txBody>
      </p:sp>
      <p:pic>
        <p:nvPicPr>
          <p:cNvPr id="5" name="Picture 4"/>
          <p:cNvPicPr>
            <a:picLocks noChangeAspect="1"/>
          </p:cNvPicPr>
          <p:nvPr/>
        </p:nvPicPr>
        <p:blipFill>
          <a:blip r:embed="rId2">
            <a:alphaModFix/>
          </a:blip>
          <a:srcRect l="26836" t="3821" r="14209" b="3713"/>
          <a:stretch>
            <a:fillRect/>
          </a:stretch>
        </p:blipFill>
        <p:spPr>
          <a:xfrm>
            <a:off x="1233822" y="1507958"/>
            <a:ext cx="1769195" cy="1851926"/>
          </a:xfrm>
          <a:custGeom>
            <a:avLst/>
            <a:gdLst/>
            <a:ahLst/>
            <a:cxnLst/>
            <a:rect l="l" t="t" r="r" b="b"/>
            <a:pathLst>
              <a:path w="1769195" h="1851926">
                <a:moveTo>
                  <a:pt x="0" y="0"/>
                </a:moveTo>
                <a:lnTo>
                  <a:pt x="1769195" y="0"/>
                </a:lnTo>
                <a:lnTo>
                  <a:pt x="1769195" y="1851926"/>
                </a:lnTo>
                <a:lnTo>
                  <a:pt x="0" y="1851926"/>
                </a:lnTo>
                <a:close/>
              </a:path>
            </a:pathLst>
          </a:custGeom>
          <a:noFill/>
          <a:ln>
            <a:noFill/>
          </a:ln>
        </p:spPr>
      </p:pic>
      <p:sp>
        <p:nvSpPr>
          <p:cNvPr id="6" name="标题 1"/>
          <p:cNvSpPr txBox="1"/>
          <p:nvPr/>
        </p:nvSpPr>
        <p:spPr>
          <a:xfrm>
            <a:off x="2472975" y="1786106"/>
            <a:ext cx="1340154" cy="129563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905768" y="2214418"/>
            <a:ext cx="474567" cy="43900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4051395" y="4494656"/>
            <a:ext cx="6894083" cy="867319"/>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Identifying and addressing implementation challenges, such as resistance to change and technical difficulties, is crucial for successful automation.</a:t>
            </a:r>
            <a:endParaRPr kumimoji="1" lang="zh-CN" altLang="en-US" dirty="0"/>
          </a:p>
        </p:txBody>
      </p:sp>
      <p:sp>
        <p:nvSpPr>
          <p:cNvPr id="9" name="标题 1"/>
          <p:cNvSpPr txBox="1"/>
          <p:nvPr/>
        </p:nvSpPr>
        <p:spPr>
          <a:xfrm>
            <a:off x="4051393" y="4144805"/>
            <a:ext cx="6894082" cy="318925"/>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Implementation Challenges</a:t>
            </a:r>
            <a:endParaRPr kumimoji="1" lang="zh-CN" altLang="en-US"/>
          </a:p>
        </p:txBody>
      </p:sp>
      <p:pic>
        <p:nvPicPr>
          <p:cNvPr id="10" name="Picture 9"/>
          <p:cNvPicPr>
            <a:picLocks noChangeAspect="1"/>
          </p:cNvPicPr>
          <p:nvPr/>
        </p:nvPicPr>
        <p:blipFill>
          <a:blip r:embed="rId3">
            <a:alphaModFix/>
          </a:blip>
          <a:srcRect t="9057" b="9057"/>
          <a:stretch>
            <a:fillRect/>
          </a:stretch>
        </p:blipFill>
        <p:spPr>
          <a:xfrm>
            <a:off x="1233822" y="3788196"/>
            <a:ext cx="1769195" cy="1851926"/>
          </a:xfrm>
          <a:custGeom>
            <a:avLst/>
            <a:gdLst/>
            <a:ahLst/>
            <a:cxnLst/>
            <a:rect l="l" t="t" r="r" b="b"/>
            <a:pathLst>
              <a:path w="1769195" h="1851926">
                <a:moveTo>
                  <a:pt x="0" y="0"/>
                </a:moveTo>
                <a:lnTo>
                  <a:pt x="1769195" y="0"/>
                </a:lnTo>
                <a:lnTo>
                  <a:pt x="1769195" y="1851926"/>
                </a:lnTo>
                <a:lnTo>
                  <a:pt x="0" y="1851926"/>
                </a:lnTo>
                <a:close/>
              </a:path>
            </a:pathLst>
          </a:custGeom>
          <a:noFill/>
          <a:ln>
            <a:noFill/>
          </a:ln>
        </p:spPr>
      </p:pic>
      <p:sp>
        <p:nvSpPr>
          <p:cNvPr id="11" name="标题 1"/>
          <p:cNvSpPr txBox="1"/>
          <p:nvPr/>
        </p:nvSpPr>
        <p:spPr>
          <a:xfrm>
            <a:off x="2472975" y="4066344"/>
            <a:ext cx="1340154" cy="129563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2905769" y="4506421"/>
            <a:ext cx="474566" cy="415477"/>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316690" y="373380"/>
            <a:ext cx="8171180" cy="655320"/>
          </a:xfrm>
          <a:prstGeom prst="roundRect">
            <a:avLst>
              <a:gd name="adj" fmla="val 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783520" y="484345"/>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Role of Automation in Records Management</a:t>
            </a:r>
            <a:endParaRPr kumimoji="1" lang="zh-CN" altLang="en-US"/>
          </a:p>
        </p:txBody>
      </p:sp>
      <p:sp>
        <p:nvSpPr>
          <p:cNvPr id="15" name="标题 1"/>
          <p:cNvSpPr txBox="1"/>
          <p:nvPr/>
        </p:nvSpPr>
        <p:spPr>
          <a:xfrm>
            <a:off x="324256" y="626624"/>
            <a:ext cx="402076" cy="402076"/>
          </a:xfrm>
          <a:prstGeom prst="r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5900">
                <a:ln w="12700">
                  <a:noFill/>
                </a:ln>
                <a:solidFill>
                  <a:srgbClr val="FFFFFF">
                    <a:alpha val="100000"/>
                  </a:srgbClr>
                </a:solidFill>
                <a:latin typeface="poppins-bold"/>
                <a:ea typeface="poppins-bold"/>
                <a:cs typeface="poppins-bold"/>
              </a:rPr>
              <a:t>Thanks</a:t>
            </a: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3003011" y="1684439"/>
            <a:ext cx="1538883" cy="1616236"/>
          </a:xfrm>
          <a:prstGeom prst="hexagon">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2988681" y="1984138"/>
            <a:ext cx="1567543" cy="1386167"/>
          </a:xfrm>
          <a:prstGeom prst="hexagon">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972452" y="4139418"/>
            <a:ext cx="3600000" cy="1567543"/>
          </a:xfrm>
          <a:prstGeom prst="rect">
            <a:avLst/>
          </a:prstGeom>
          <a:noFill/>
          <a:ln>
            <a:noFill/>
          </a:ln>
        </p:spPr>
        <p:txBody>
          <a:bodyPr vert="horz" wrap="square" lIns="0" tIns="0" rIns="0" bIns="0" rtlCol="0" anchor="t"/>
          <a:lstStyle/>
          <a:p>
            <a:pPr algn="ctr"/>
            <a:r>
              <a:rPr kumimoji="1" lang="en-US" altLang="zh-CN" sz="1200">
                <a:ln w="12700">
                  <a:noFill/>
                </a:ln>
                <a:solidFill>
                  <a:srgbClr val="262626">
                    <a:alpha val="100000"/>
                  </a:srgbClr>
                </a:solidFill>
                <a:latin typeface="Poppins"/>
                <a:ea typeface="Poppins"/>
                <a:cs typeface="Poppins"/>
              </a:rPr>
              <a:t>Retention policies are guidelines that determine how long data must be retained or deleted, ensuring compliance with legal and regulatory requirements while managing information lifecycle effectively.</a:t>
            </a:r>
            <a:endParaRPr kumimoji="1" lang="zh-CN" altLang="en-US"/>
          </a:p>
        </p:txBody>
      </p:sp>
      <p:sp>
        <p:nvSpPr>
          <p:cNvPr id="6" name="标题 1"/>
          <p:cNvSpPr txBox="1"/>
          <p:nvPr/>
        </p:nvSpPr>
        <p:spPr>
          <a:xfrm>
            <a:off x="3516173" y="2444875"/>
            <a:ext cx="512558" cy="46469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1972452" y="3643512"/>
            <a:ext cx="3600000" cy="464693"/>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What are Retention Policies?</a:t>
            </a:r>
            <a:endParaRPr kumimoji="1" lang="zh-CN" altLang="en-US"/>
          </a:p>
        </p:txBody>
      </p:sp>
      <p:sp>
        <p:nvSpPr>
          <p:cNvPr id="8" name="标题 1"/>
          <p:cNvSpPr txBox="1"/>
          <p:nvPr/>
        </p:nvSpPr>
        <p:spPr>
          <a:xfrm rot="5400000">
            <a:off x="7637407" y="1684439"/>
            <a:ext cx="1538883" cy="1616236"/>
          </a:xfrm>
          <a:prstGeom prst="hexagon">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5400000">
            <a:off x="7623077" y="1984138"/>
            <a:ext cx="1567543" cy="1386167"/>
          </a:xfrm>
          <a:prstGeom prst="hexagon">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606848" y="4139418"/>
            <a:ext cx="3600000" cy="1567543"/>
          </a:xfrm>
          <a:prstGeom prst="rect">
            <a:avLst/>
          </a:prstGeom>
          <a:noFill/>
          <a:ln>
            <a:noFill/>
          </a:ln>
        </p:spPr>
        <p:txBody>
          <a:bodyPr vert="horz" wrap="square" lIns="0" tIns="0" rIns="0" bIns="0" rtlCol="0" anchor="t"/>
          <a:lstStyle/>
          <a:p>
            <a:pPr algn="ctr"/>
            <a:r>
              <a:rPr kumimoji="1" lang="en-US" altLang="zh-CN" sz="1200">
                <a:ln w="12700">
                  <a:noFill/>
                </a:ln>
                <a:solidFill>
                  <a:srgbClr val="262626">
                    <a:alpha val="100000"/>
                  </a:srgbClr>
                </a:solidFill>
                <a:latin typeface="Poppins"/>
                <a:ea typeface="Poppins"/>
                <a:cs typeface="Poppins"/>
              </a:rPr>
              <a:t>The primary objectives include minimizing legal risks, ensuring operational efficiency, facilitating data management, and adhering to regulations through systematic data retention and disposal practices.</a:t>
            </a:r>
            <a:endParaRPr kumimoji="1" lang="zh-CN" altLang="en-US"/>
          </a:p>
        </p:txBody>
      </p:sp>
      <p:sp>
        <p:nvSpPr>
          <p:cNvPr id="11" name="标题 1"/>
          <p:cNvSpPr txBox="1"/>
          <p:nvPr/>
        </p:nvSpPr>
        <p:spPr>
          <a:xfrm>
            <a:off x="8150569" y="2420943"/>
            <a:ext cx="512558" cy="512558"/>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6606848" y="3643512"/>
            <a:ext cx="3600000" cy="464693"/>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Objectives of Retention Policies</a:t>
            </a:r>
            <a:endParaRPr kumimoji="1" lang="zh-CN" altLang="en-US"/>
          </a:p>
        </p:txBody>
      </p:sp>
      <p:sp>
        <p:nvSpPr>
          <p:cNvPr id="13"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5"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Definition and Purpose</a:t>
            </a: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023056" y="4448788"/>
            <a:ext cx="288000" cy="36000"/>
          </a:xfrm>
          <a:prstGeom prst="roundRect">
            <a:avLst>
              <a:gd name="adj" fmla="val 50000"/>
            </a:avLst>
          </a:prstGeom>
          <a:solidFill>
            <a:schemeClr val="accent1"/>
          </a:solidFill>
          <a:ln cap="sq">
            <a:noFill/>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6595435" y="3807382"/>
            <a:ext cx="3094665" cy="569038"/>
          </a:xfrm>
          <a:prstGeom prst="rect">
            <a:avLst/>
          </a:prstGeom>
          <a:noFill/>
          <a:ln cap="sq">
            <a:noFill/>
          </a:ln>
          <a:effectLst/>
        </p:spPr>
        <p:txBody>
          <a:bodyPr vert="horz" wrap="square" lIns="64008" tIns="32004" rIns="64008" bIns="32004" rtlCol="0" anchor="b"/>
          <a:lstStyle/>
          <a:p>
            <a:pPr algn="ctr"/>
            <a:r>
              <a:rPr kumimoji="1" lang="en-US" altLang="zh-CN" sz="1600">
                <a:ln w="12700">
                  <a:noFill/>
                </a:ln>
                <a:solidFill>
                  <a:srgbClr val="404040">
                    <a:alpha val="100000"/>
                  </a:srgbClr>
                </a:solidFill>
                <a:latin typeface="poppins-bold"/>
                <a:ea typeface="poppins-bold"/>
                <a:cs typeface="poppins-bold"/>
              </a:rPr>
              <a:t>Dynamic Retention Policies</a:t>
            </a:r>
            <a:endParaRPr kumimoji="1" lang="zh-CN" altLang="en-US"/>
          </a:p>
        </p:txBody>
      </p:sp>
      <p:sp>
        <p:nvSpPr>
          <p:cNvPr id="5" name="标题 1"/>
          <p:cNvSpPr txBox="1"/>
          <p:nvPr/>
        </p:nvSpPr>
        <p:spPr>
          <a:xfrm>
            <a:off x="3430101" y="4448788"/>
            <a:ext cx="288000" cy="36000"/>
          </a:xfrm>
          <a:prstGeom prst="roundRect">
            <a:avLst>
              <a:gd name="adj" fmla="val 50000"/>
            </a:avLst>
          </a:prstGeom>
          <a:solidFill>
            <a:schemeClr val="accent1"/>
          </a:solidFill>
          <a:ln cap="sq">
            <a:noFill/>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2008354" y="3807382"/>
            <a:ext cx="3097046" cy="569038"/>
          </a:xfrm>
          <a:prstGeom prst="rect">
            <a:avLst/>
          </a:prstGeom>
          <a:noFill/>
          <a:ln cap="sq">
            <a:noFill/>
          </a:ln>
          <a:effectLst/>
        </p:spPr>
        <p:txBody>
          <a:bodyPr vert="horz" wrap="square" lIns="64008" tIns="32004" rIns="64008" bIns="32004" rtlCol="0" anchor="b"/>
          <a:lstStyle/>
          <a:p>
            <a:pPr algn="ctr"/>
            <a:r>
              <a:rPr kumimoji="1" lang="en-US" altLang="zh-CN" sz="1600">
                <a:ln w="12700">
                  <a:noFill/>
                </a:ln>
                <a:solidFill>
                  <a:srgbClr val="404040">
                    <a:alpha val="100000"/>
                  </a:srgbClr>
                </a:solidFill>
                <a:latin typeface="poppins-bold"/>
                <a:ea typeface="poppins-bold"/>
                <a:cs typeface="poppins-bold"/>
              </a:rPr>
              <a:t>Static Retention Policies</a:t>
            </a:r>
            <a:endParaRPr kumimoji="1" lang="zh-CN" altLang="en-US"/>
          </a:p>
        </p:txBody>
      </p:sp>
      <p:sp>
        <p:nvSpPr>
          <p:cNvPr id="7" name="标题 1"/>
          <p:cNvSpPr txBox="1"/>
          <p:nvPr/>
        </p:nvSpPr>
        <p:spPr>
          <a:xfrm>
            <a:off x="2008354" y="4582733"/>
            <a:ext cx="3097046" cy="1716467"/>
          </a:xfrm>
          <a:prstGeom prst="rect">
            <a:avLst/>
          </a:prstGeom>
          <a:noFill/>
          <a:ln>
            <a:noFill/>
          </a:ln>
        </p:spPr>
        <p:txBody>
          <a:bodyPr vert="horz" wrap="square" lIns="91440" tIns="45720" rIns="91440" bIns="45720" rtlCol="0" anchor="t"/>
          <a:lstStyle/>
          <a:p>
            <a:pPr algn="ctr"/>
            <a:r>
              <a:rPr kumimoji="1" lang="en-US" altLang="zh-CN" sz="1400">
                <a:ln w="12700">
                  <a:noFill/>
                </a:ln>
                <a:solidFill>
                  <a:srgbClr val="000000">
                    <a:alpha val="100000"/>
                  </a:srgbClr>
                </a:solidFill>
                <a:latin typeface="Poppins"/>
                <a:ea typeface="Poppins"/>
                <a:cs typeface="Poppins"/>
              </a:rPr>
              <a:t>Static retention policies apply to specific data locations and remain consistent unless manually changed.</a:t>
            </a:r>
            <a:endParaRPr kumimoji="1" lang="zh-CN" altLang="en-US"/>
          </a:p>
        </p:txBody>
      </p:sp>
      <p:sp>
        <p:nvSpPr>
          <p:cNvPr id="8" name="标题 1"/>
          <p:cNvSpPr txBox="1"/>
          <p:nvPr/>
        </p:nvSpPr>
        <p:spPr>
          <a:xfrm>
            <a:off x="6595435" y="4582733"/>
            <a:ext cx="3097046" cy="1716467"/>
          </a:xfrm>
          <a:prstGeom prst="rect">
            <a:avLst/>
          </a:prstGeom>
          <a:noFill/>
          <a:ln>
            <a:noFill/>
          </a:ln>
        </p:spPr>
        <p:txBody>
          <a:bodyPr vert="horz" wrap="square" lIns="91440" tIns="45720" rIns="91440" bIns="45720" rtlCol="0" anchor="t"/>
          <a:lstStyle/>
          <a:p>
            <a:pPr algn="ctr"/>
            <a:r>
              <a:rPr kumimoji="1" lang="en-US" altLang="zh-CN" sz="1400">
                <a:ln w="12700">
                  <a:noFill/>
                </a:ln>
                <a:solidFill>
                  <a:srgbClr val="000000">
                    <a:alpha val="100000"/>
                  </a:srgbClr>
                </a:solidFill>
                <a:latin typeface="Poppins"/>
                <a:ea typeface="Poppins"/>
                <a:cs typeface="Poppins"/>
              </a:rPr>
              <a:t>Dynamic retention policies adapt to changing data conditions and help automate management based on data attributes.</a:t>
            </a:r>
            <a:endParaRPr kumimoji="1" lang="zh-CN" altLang="en-US"/>
          </a:p>
        </p:txBody>
      </p:sp>
      <p:sp>
        <p:nvSpPr>
          <p:cNvPr id="9" name="标题 1"/>
          <p:cNvSpPr txBox="1"/>
          <p:nvPr/>
        </p:nvSpPr>
        <p:spPr>
          <a:xfrm>
            <a:off x="2514487" y="1517785"/>
            <a:ext cx="2291728" cy="2293154"/>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chemeClr val="accent1">
                  <a:alpha val="100000"/>
                </a:schemeClr>
              </a:gs>
              <a:gs pos="100000">
                <a:schemeClr val="accent3">
                  <a:alpha val="100000"/>
                </a:schemeClr>
              </a:gs>
            </a:gsLst>
            <a:lin ang="13500000" scaled="0"/>
          </a:gradFill>
          <a:ln cap="sq">
            <a:noFill/>
          </a:ln>
          <a:effectLst>
            <a:outerShdw blurRad="330200" dist="241300" dir="10800000" sx="95000" sy="95000" algn="r" rotWithShape="0">
              <a:schemeClr val="accent1">
                <a:lumMod val="50000"/>
                <a:alpha val="32000"/>
              </a:schemeClr>
            </a:outerShdw>
          </a:effectLst>
        </p:spPr>
        <p:txBody>
          <a:bodyPr vert="horz" wrap="square" lIns="91440" tIns="45720" rIns="91440" bIns="45720" rtlCol="0" anchor="ctr"/>
          <a:lstStyle/>
          <a:p>
            <a:pPr algn="ctr"/>
            <a:r>
              <a:rPr kumimoji="1" lang="en-US" altLang="zh-CN" sz="5400">
                <a:ln w="12700">
                  <a:noFill/>
                </a:ln>
                <a:solidFill>
                  <a:srgbClr val="FFFFFF">
                    <a:alpha val="100000"/>
                  </a:srgbClr>
                </a:solidFill>
                <a:latin typeface="poppins-bold"/>
                <a:ea typeface="poppins-bold"/>
                <a:cs typeface="poppins-bold"/>
              </a:rPr>
              <a:t>01</a:t>
            </a:r>
            <a:endParaRPr kumimoji="1" lang="zh-CN" altLang="en-US"/>
          </a:p>
        </p:txBody>
      </p:sp>
      <p:sp>
        <p:nvSpPr>
          <p:cNvPr id="10" name="标题 1"/>
          <p:cNvSpPr txBox="1"/>
          <p:nvPr/>
        </p:nvSpPr>
        <p:spPr>
          <a:xfrm>
            <a:off x="4361052" y="2083367"/>
            <a:ext cx="741758" cy="741758"/>
          </a:xfrm>
          <a:prstGeom prst="ellipse">
            <a:avLst/>
          </a:prstGeom>
          <a:solidFill>
            <a:schemeClr val="bg1">
              <a:lumMod val="95000"/>
              <a:alpha val="70000"/>
            </a:schemeClr>
          </a:solidFill>
          <a:ln w="19050" cap="sq">
            <a:solidFill>
              <a:schemeClr val="bg1"/>
            </a:solidFill>
            <a:miter/>
          </a:ln>
          <a:effectLst>
            <a:outerShdw blurRad="787400" sx="98000" sy="98000" algn="ctr" rotWithShape="0">
              <a:schemeClr val="tx1">
                <a:alpha val="15000"/>
              </a:schemeClr>
            </a:outerShdw>
          </a:effectLst>
        </p:spPr>
        <p:txBody>
          <a:bodyPr vert="horz" wrap="square" lIns="91440" tIns="45720" rIns="91440" bIns="45720" rtlCol="0" anchor="ctr"/>
          <a:lstStyle/>
          <a:p>
            <a:pPr algn="ctr"/>
            <a:endParaRPr kumimoji="1" lang="zh-CN" altLang="en-US"/>
          </a:p>
        </p:txBody>
      </p:sp>
      <p:sp>
        <p:nvSpPr>
          <p:cNvPr id="11" name="标题 1"/>
          <p:cNvSpPr txBox="1"/>
          <p:nvPr/>
        </p:nvSpPr>
        <p:spPr>
          <a:xfrm rot="338553">
            <a:off x="4339334" y="2097733"/>
            <a:ext cx="558993" cy="772904"/>
          </a:xfrm>
          <a:custGeom>
            <a:avLst/>
            <a:gdLst>
              <a:gd name="connsiteX0" fmla="*/ 106913 w 404361"/>
              <a:gd name="connsiteY0" fmla="*/ 0 h 631051"/>
              <a:gd name="connsiteX1" fmla="*/ 113439 w 404361"/>
              <a:gd name="connsiteY1" fmla="*/ 6498 h 631051"/>
              <a:gd name="connsiteX2" fmla="*/ 281954 w 404361"/>
              <a:gd name="connsiteY2" fmla="*/ 174288 h 631051"/>
              <a:gd name="connsiteX3" fmla="*/ 373759 w 404361"/>
              <a:gd name="connsiteY3" fmla="*/ 627857 h 631051"/>
              <a:gd name="connsiteX4" fmla="*/ 372148 w 404361"/>
              <a:gd name="connsiteY4" fmla="*/ 630923 h 631051"/>
              <a:gd name="connsiteX5" fmla="*/ 370879 w 404361"/>
              <a:gd name="connsiteY5" fmla="*/ 631051 h 631051"/>
              <a:gd name="connsiteX6" fmla="*/ 0 w 404361"/>
              <a:gd name="connsiteY6" fmla="*/ 260172 h 631051"/>
              <a:gd name="connsiteX7" fmla="*/ 63340 w 404361"/>
              <a:gd name="connsiteY7" fmla="*/ 52810 h 631051"/>
            </a:gdLst>
            <a:ahLst/>
            <a:cxnLst/>
            <a:rect l="l" t="t" r="r" b="b"/>
            <a:pathLst>
              <a:path w="404361" h="631051">
                <a:moveTo>
                  <a:pt x="106913" y="0"/>
                </a:moveTo>
                <a:lnTo>
                  <a:pt x="113439" y="6498"/>
                </a:lnTo>
                <a:cubicBezTo>
                  <a:pt x="281954" y="174288"/>
                  <a:pt x="281954" y="174288"/>
                  <a:pt x="281954" y="174288"/>
                </a:cubicBezTo>
                <a:cubicBezTo>
                  <a:pt x="404361" y="296771"/>
                  <a:pt x="434963" y="476667"/>
                  <a:pt x="373759" y="627857"/>
                </a:cubicBezTo>
                <a:lnTo>
                  <a:pt x="372148" y="630923"/>
                </a:lnTo>
                <a:lnTo>
                  <a:pt x="370879" y="631051"/>
                </a:lnTo>
                <a:cubicBezTo>
                  <a:pt x="166048" y="631051"/>
                  <a:pt x="0" y="465003"/>
                  <a:pt x="0" y="260172"/>
                </a:cubicBezTo>
                <a:cubicBezTo>
                  <a:pt x="0" y="183361"/>
                  <a:pt x="23351" y="112003"/>
                  <a:pt x="63340" y="52810"/>
                </a:cubicBezTo>
                <a:close/>
              </a:path>
            </a:pathLst>
          </a:custGeom>
          <a:gradFill>
            <a:gsLst>
              <a:gs pos="0">
                <a:schemeClr val="accent1"/>
              </a:gs>
              <a:gs pos="100000">
                <a:schemeClr val="accent1">
                  <a:lumMod val="60000"/>
                  <a:lumOff val="40000"/>
                </a:schemeClr>
              </a:gs>
            </a:gsLst>
            <a:lin ang="13500000" scaled="0"/>
          </a:gradFill>
          <a:ln cap="sq">
            <a:noFill/>
          </a:ln>
          <a:effectLst>
            <a:outerShdw blurRad="330200" dist="241300" dir="10800000" sx="95000" sy="95000" algn="r" rotWithShape="0">
              <a:schemeClr val="accent1">
                <a:lumMod val="50000"/>
                <a:alpha val="32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7013462" y="1517785"/>
            <a:ext cx="2291728" cy="2293154"/>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chemeClr val="accent2"/>
              </a:gs>
              <a:gs pos="100000">
                <a:schemeClr val="accent2">
                  <a:lumMod val="60000"/>
                  <a:lumOff val="40000"/>
                  <a:alpha val="100000"/>
                </a:schemeClr>
              </a:gs>
            </a:gsLst>
            <a:lin ang="13500000" scaled="0"/>
          </a:gradFill>
          <a:ln cap="sq">
            <a:noFill/>
          </a:ln>
          <a:effectLst>
            <a:outerShdw blurRad="330200" dist="241300" dir="10800000" sx="95000" sy="95000" algn="r" rotWithShape="0">
              <a:schemeClr val="accent2">
                <a:lumMod val="50000"/>
                <a:alpha val="32000"/>
              </a:schemeClr>
            </a:outerShdw>
          </a:effectLst>
        </p:spPr>
        <p:txBody>
          <a:bodyPr vert="horz" wrap="square" lIns="91440" tIns="45720" rIns="91440" bIns="45720" rtlCol="0" anchor="ctr"/>
          <a:lstStyle/>
          <a:p>
            <a:pPr algn="ctr"/>
            <a:r>
              <a:rPr kumimoji="1" lang="en-US" altLang="zh-CN" sz="5400">
                <a:ln w="12700">
                  <a:noFill/>
                </a:ln>
                <a:solidFill>
                  <a:srgbClr val="FFFFFF">
                    <a:alpha val="100000"/>
                  </a:srgbClr>
                </a:solidFill>
                <a:latin typeface="poppins-bold"/>
                <a:ea typeface="poppins-bold"/>
                <a:cs typeface="poppins-bold"/>
              </a:rPr>
              <a:t>02</a:t>
            </a:r>
            <a:endParaRPr kumimoji="1" lang="zh-CN" altLang="en-US"/>
          </a:p>
        </p:txBody>
      </p:sp>
      <p:sp>
        <p:nvSpPr>
          <p:cNvPr id="13" name="标题 1"/>
          <p:cNvSpPr txBox="1"/>
          <p:nvPr/>
        </p:nvSpPr>
        <p:spPr>
          <a:xfrm>
            <a:off x="8860027" y="2083367"/>
            <a:ext cx="741758" cy="741758"/>
          </a:xfrm>
          <a:prstGeom prst="ellipse">
            <a:avLst/>
          </a:prstGeom>
          <a:solidFill>
            <a:schemeClr val="bg1">
              <a:lumMod val="95000"/>
              <a:alpha val="70000"/>
            </a:schemeClr>
          </a:solidFill>
          <a:ln w="19050" cap="sq">
            <a:solidFill>
              <a:schemeClr val="bg1"/>
            </a:solidFill>
            <a:miter/>
          </a:ln>
          <a:effectLst>
            <a:outerShdw blurRad="787400" sx="98000" sy="98000" algn="ctr" rotWithShape="0">
              <a:schemeClr val="tx1">
                <a:alpha val="15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rot="338553">
            <a:off x="8838309" y="2097733"/>
            <a:ext cx="558993" cy="772904"/>
          </a:xfrm>
          <a:custGeom>
            <a:avLst/>
            <a:gdLst>
              <a:gd name="connsiteX0" fmla="*/ 106913 w 404361"/>
              <a:gd name="connsiteY0" fmla="*/ 0 h 631051"/>
              <a:gd name="connsiteX1" fmla="*/ 113439 w 404361"/>
              <a:gd name="connsiteY1" fmla="*/ 6498 h 631051"/>
              <a:gd name="connsiteX2" fmla="*/ 281954 w 404361"/>
              <a:gd name="connsiteY2" fmla="*/ 174288 h 631051"/>
              <a:gd name="connsiteX3" fmla="*/ 373759 w 404361"/>
              <a:gd name="connsiteY3" fmla="*/ 627857 h 631051"/>
              <a:gd name="connsiteX4" fmla="*/ 372148 w 404361"/>
              <a:gd name="connsiteY4" fmla="*/ 630923 h 631051"/>
              <a:gd name="connsiteX5" fmla="*/ 370879 w 404361"/>
              <a:gd name="connsiteY5" fmla="*/ 631051 h 631051"/>
              <a:gd name="connsiteX6" fmla="*/ 0 w 404361"/>
              <a:gd name="connsiteY6" fmla="*/ 260172 h 631051"/>
              <a:gd name="connsiteX7" fmla="*/ 63340 w 404361"/>
              <a:gd name="connsiteY7" fmla="*/ 52810 h 631051"/>
            </a:gdLst>
            <a:ahLst/>
            <a:cxnLst/>
            <a:rect l="l" t="t" r="r" b="b"/>
            <a:pathLst>
              <a:path w="404361" h="631051">
                <a:moveTo>
                  <a:pt x="106913" y="0"/>
                </a:moveTo>
                <a:lnTo>
                  <a:pt x="113439" y="6498"/>
                </a:lnTo>
                <a:cubicBezTo>
                  <a:pt x="281954" y="174288"/>
                  <a:pt x="281954" y="174288"/>
                  <a:pt x="281954" y="174288"/>
                </a:cubicBezTo>
                <a:cubicBezTo>
                  <a:pt x="404361" y="296771"/>
                  <a:pt x="434963" y="476667"/>
                  <a:pt x="373759" y="627857"/>
                </a:cubicBezTo>
                <a:lnTo>
                  <a:pt x="372148" y="630923"/>
                </a:lnTo>
                <a:lnTo>
                  <a:pt x="370879" y="631051"/>
                </a:lnTo>
                <a:cubicBezTo>
                  <a:pt x="166048" y="631051"/>
                  <a:pt x="0" y="465003"/>
                  <a:pt x="0" y="260172"/>
                </a:cubicBezTo>
                <a:cubicBezTo>
                  <a:pt x="0" y="183361"/>
                  <a:pt x="23351" y="112003"/>
                  <a:pt x="63340" y="52810"/>
                </a:cubicBezTo>
                <a:close/>
              </a:path>
            </a:pathLst>
          </a:custGeom>
          <a:gradFill>
            <a:gsLst>
              <a:gs pos="0">
                <a:schemeClr val="accent2"/>
              </a:gs>
              <a:gs pos="100000">
                <a:schemeClr val="accent2">
                  <a:lumMod val="60000"/>
                  <a:lumOff val="40000"/>
                </a:schemeClr>
              </a:gs>
            </a:gsLst>
            <a:lin ang="13500000" scaled="0"/>
          </a:gradFill>
          <a:ln cap="sq">
            <a:noFill/>
          </a:ln>
          <a:effectLst>
            <a:outerShdw blurRad="330200" dist="241300" dir="10800000" sx="95000" sy="95000" algn="r" rotWithShape="0">
              <a:schemeClr val="accent2">
                <a:lumMod val="50000"/>
                <a:alpha val="32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1253712" y="470193"/>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Retention Policy Types</a:t>
            </a:r>
            <a:endParaRPr kumimoji="1" lang="zh-CN" altLang="en-US"/>
          </a:p>
        </p:txBody>
      </p:sp>
      <p:sp>
        <p:nvSpPr>
          <p:cNvPr id="16" name="标题 1"/>
          <p:cNvSpPr txBox="1"/>
          <p:nvPr/>
        </p:nvSpPr>
        <p:spPr>
          <a:xfrm>
            <a:off x="562132" y="442211"/>
            <a:ext cx="509665" cy="509665"/>
          </a:xfrm>
          <a:prstGeom prst="ellipse">
            <a:avLst/>
          </a:prstGeom>
          <a:solidFill>
            <a:schemeClr val="accent1"/>
          </a:solidFill>
          <a:ln w="12700" cap="sq">
            <a:solidFill>
              <a:schemeClr val="bg1"/>
            </a:solid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533651" y="434715"/>
            <a:ext cx="253498" cy="253498"/>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flipH="1">
            <a:off x="2569169" y="1699034"/>
            <a:ext cx="6480000" cy="1728000"/>
          </a:xfrm>
          <a:prstGeom prst="roundRect">
            <a:avLst>
              <a:gd name="adj" fmla="val 7202"/>
            </a:avLst>
          </a:prstGeom>
          <a:solidFill>
            <a:schemeClr val="bg1">
              <a:lumMod val="95000"/>
            </a:schemeClr>
          </a:solidFill>
          <a:ln w="57150" cap="rnd">
            <a:noFill/>
            <a:round/>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3130131" y="3789660"/>
            <a:ext cx="6480000" cy="1728000"/>
          </a:xfrm>
          <a:prstGeom prst="roundRect">
            <a:avLst>
              <a:gd name="adj" fmla="val 7683"/>
            </a:avLst>
          </a:prstGeom>
          <a:solidFill>
            <a:schemeClr val="bg1">
              <a:lumMod val="95000"/>
            </a:schemeClr>
          </a:solidFill>
          <a:ln w="57150" cap="rnd">
            <a:noFill/>
            <a:round/>
          </a:ln>
          <a:effectLst/>
        </p:spPr>
        <p:txBody>
          <a:bodyPr vert="horz" wrap="square" lIns="91440" tIns="45720" rIns="91440" bIns="45720" rtlCol="0" anchor="ctr"/>
          <a:lstStyle/>
          <a:p>
            <a:pPr algn="ctr"/>
            <a:endParaRPr kumimoji="1" lang="zh-CN" altLang="en-US"/>
          </a:p>
        </p:txBody>
      </p:sp>
      <p:sp>
        <p:nvSpPr>
          <p:cNvPr id="5" name="标题 1"/>
          <p:cNvSpPr txBox="1"/>
          <p:nvPr/>
        </p:nvSpPr>
        <p:spPr>
          <a:xfrm rot="10800000">
            <a:off x="952131" y="1517722"/>
            <a:ext cx="2340000" cy="2090625"/>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gradFill>
            <a:gsLst>
              <a:gs pos="0">
                <a:schemeClr val="accent1"/>
              </a:gs>
              <a:gs pos="100000">
                <a:schemeClr val="accent1">
                  <a:lumMod val="40000"/>
                  <a:lumOff val="60000"/>
                </a:schemeClr>
              </a:gs>
            </a:gsLst>
            <a:lin ang="2700000" scaled="0"/>
          </a:gradFill>
          <a:ln w="50800" cap="flat">
            <a:noFill/>
            <a:miter/>
          </a:ln>
          <a:effectLst>
            <a:outerShdw blurRad="508000" dist="127000" dir="3000000" sx="102000" sy="102000" algn="t" rotWithShape="0">
              <a:schemeClr val="accent1">
                <a:alpha val="20000"/>
              </a:schemeClr>
            </a:outerShdw>
          </a:effectLst>
        </p:spPr>
        <p:txBody>
          <a:bodyPr vert="horz" wrap="square" lIns="91440" tIns="45720" rIns="91440" bIns="45720" rtlCol="0" anchor="ctr"/>
          <a:lstStyle/>
          <a:p>
            <a:pPr algn="l"/>
            <a:endParaRPr kumimoji="1" lang="zh-CN" altLang="en-US"/>
          </a:p>
        </p:txBody>
      </p:sp>
      <p:sp>
        <p:nvSpPr>
          <p:cNvPr id="6" name="标题 1"/>
          <p:cNvSpPr txBox="1"/>
          <p:nvPr/>
        </p:nvSpPr>
        <p:spPr>
          <a:xfrm rot="10800000">
            <a:off x="8887169" y="3608347"/>
            <a:ext cx="2340000" cy="2090625"/>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gradFill>
            <a:gsLst>
              <a:gs pos="0">
                <a:schemeClr val="accent1"/>
              </a:gs>
              <a:gs pos="100000">
                <a:schemeClr val="accent1">
                  <a:lumMod val="40000"/>
                  <a:lumOff val="60000"/>
                </a:schemeClr>
              </a:gs>
            </a:gsLst>
            <a:lin ang="2700000" scaled="0"/>
          </a:gradFill>
          <a:ln w="50800" cap="flat">
            <a:noFill/>
            <a:miter/>
          </a:ln>
          <a:effectLst>
            <a:outerShdw blurRad="508000" dist="127000" dir="3000000" sx="102000" sy="102000" algn="t" rotWithShape="0">
              <a:schemeClr val="accent1">
                <a:alpha val="20000"/>
              </a:schemeClr>
            </a:outerShdw>
          </a:effectLst>
        </p:spPr>
        <p:txBody>
          <a:bodyPr vert="horz" wrap="square" lIns="91440" tIns="45720" rIns="91440" bIns="45720" rtlCol="0" anchor="ctr"/>
          <a:lstStyle/>
          <a:p>
            <a:pPr algn="l"/>
            <a:endParaRPr kumimoji="1" lang="zh-CN" altLang="en-US"/>
          </a:p>
        </p:txBody>
      </p:sp>
      <p:sp>
        <p:nvSpPr>
          <p:cNvPr id="7" name="标题 1"/>
          <p:cNvSpPr txBox="1"/>
          <p:nvPr/>
        </p:nvSpPr>
        <p:spPr>
          <a:xfrm>
            <a:off x="3569650" y="2369983"/>
            <a:ext cx="5040000" cy="792000"/>
          </a:xfrm>
          <a:prstGeom prst="rect">
            <a:avLst/>
          </a:prstGeom>
          <a:noFill/>
          <a:ln>
            <a:noFill/>
          </a:ln>
        </p:spPr>
        <p:txBody>
          <a:bodyPr vert="horz" wrap="square" lIns="0" tIns="0" rIns="0" bIns="0" rtlCol="0" anchor="t"/>
          <a:lstStyle/>
          <a:p>
            <a:pPr algn="l"/>
            <a:r>
              <a:rPr kumimoji="1" lang="en-US" altLang="zh-CN" sz="1035">
                <a:ln w="12700">
                  <a:noFill/>
                </a:ln>
                <a:solidFill>
                  <a:srgbClr val="262626">
                    <a:alpha val="100000"/>
                  </a:srgbClr>
                </a:solidFill>
                <a:latin typeface="Poppins"/>
                <a:ea typeface="Poppins"/>
                <a:cs typeface="Poppins"/>
              </a:rPr>
              <a:t>Retention policies are applied across various sectors such as healthcare, finance, education, and government to protect sensitive information and manage data integrity systematically.</a:t>
            </a:r>
            <a:endParaRPr kumimoji="1" lang="zh-CN" altLang="en-US"/>
          </a:p>
        </p:txBody>
      </p:sp>
      <p:sp>
        <p:nvSpPr>
          <p:cNvPr id="8" name="标题 1"/>
          <p:cNvSpPr txBox="1"/>
          <p:nvPr/>
        </p:nvSpPr>
        <p:spPr>
          <a:xfrm>
            <a:off x="3569650" y="1946274"/>
            <a:ext cx="5040000" cy="3600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Areas of Use</a:t>
            </a:r>
            <a:endParaRPr kumimoji="1" lang="zh-CN" altLang="en-US"/>
          </a:p>
        </p:txBody>
      </p:sp>
      <p:sp>
        <p:nvSpPr>
          <p:cNvPr id="9" name="标题 1"/>
          <p:cNvSpPr txBox="1"/>
          <p:nvPr/>
        </p:nvSpPr>
        <p:spPr>
          <a:xfrm>
            <a:off x="3569650" y="4460230"/>
            <a:ext cx="5040000" cy="792000"/>
          </a:xfrm>
          <a:prstGeom prst="rect">
            <a:avLst/>
          </a:prstGeom>
          <a:noFill/>
          <a:ln>
            <a:noFill/>
          </a:ln>
        </p:spPr>
        <p:txBody>
          <a:bodyPr vert="horz" wrap="square" lIns="0" tIns="0" rIns="0" bIns="0" rtlCol="0" anchor="t"/>
          <a:lstStyle/>
          <a:p>
            <a:pPr algn="l"/>
            <a:r>
              <a:rPr kumimoji="1" lang="en-US" altLang="zh-CN" sz="1035">
                <a:ln w="12700">
                  <a:noFill/>
                </a:ln>
                <a:solidFill>
                  <a:srgbClr val="262626">
                    <a:alpha val="100000"/>
                  </a:srgbClr>
                </a:solidFill>
                <a:latin typeface="Poppins"/>
                <a:ea typeface="Poppins"/>
                <a:cs typeface="Poppins"/>
              </a:rPr>
              <a:t>Examples of retention policies include data retention for email communications for seven years, patient records kept for a minimum of ten years, and financial documents retained for a specific statutory period.</a:t>
            </a:r>
            <a:endParaRPr kumimoji="1" lang="zh-CN" altLang="en-US"/>
          </a:p>
        </p:txBody>
      </p:sp>
      <p:sp>
        <p:nvSpPr>
          <p:cNvPr id="10" name="标题 1"/>
          <p:cNvSpPr txBox="1"/>
          <p:nvPr/>
        </p:nvSpPr>
        <p:spPr>
          <a:xfrm>
            <a:off x="3569650" y="4036520"/>
            <a:ext cx="5040000" cy="360000"/>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Examples of Policies</a:t>
            </a:r>
            <a:endParaRPr kumimoji="1" lang="zh-CN" altLang="en-US"/>
          </a:p>
        </p:txBody>
      </p:sp>
      <p:pic>
        <p:nvPicPr>
          <p:cNvPr id="11" name="Picture 10"/>
          <p:cNvPicPr>
            <a:picLocks noChangeAspect="1"/>
          </p:cNvPicPr>
          <p:nvPr/>
        </p:nvPicPr>
        <p:blipFill>
          <a:blip r:embed="rId2">
            <a:alphaModFix/>
          </a:blip>
          <a:srcRect l="26435" t="1797" r="5472" b="2638"/>
          <a:stretch>
            <a:fillRect/>
          </a:stretch>
        </p:blipFill>
        <p:spPr>
          <a:xfrm>
            <a:off x="9049169" y="3753083"/>
            <a:ext cx="2016001" cy="1801155"/>
          </a:xfrm>
          <a:custGeom>
            <a:avLst/>
            <a:gdLst/>
            <a:ahLst/>
            <a:cxnLst/>
            <a:rect l="l" t="t" r="r" b="b"/>
            <a:pathLst>
              <a:path w="2016001" h="1801155">
                <a:moveTo>
                  <a:pt x="607073" y="0"/>
                </a:moveTo>
                <a:lnTo>
                  <a:pt x="1408923" y="0"/>
                </a:lnTo>
                <a:cubicBezTo>
                  <a:pt x="1482575" y="0"/>
                  <a:pt x="1550628" y="39294"/>
                  <a:pt x="1587450" y="103081"/>
                </a:cubicBezTo>
                <a:lnTo>
                  <a:pt x="1988401" y="797497"/>
                </a:lnTo>
                <a:cubicBezTo>
                  <a:pt x="2025201" y="861292"/>
                  <a:pt x="2025201" y="939863"/>
                  <a:pt x="1988401" y="1003658"/>
                </a:cubicBezTo>
                <a:lnTo>
                  <a:pt x="1587450" y="1698075"/>
                </a:lnTo>
                <a:cubicBezTo>
                  <a:pt x="1550628" y="1761861"/>
                  <a:pt x="1482575" y="1801156"/>
                  <a:pt x="1408923" y="1801155"/>
                </a:cubicBezTo>
                <a:lnTo>
                  <a:pt x="607073" y="1801155"/>
                </a:lnTo>
                <a:cubicBezTo>
                  <a:pt x="533421" y="1801156"/>
                  <a:pt x="465368" y="1761861"/>
                  <a:pt x="428546" y="1698075"/>
                </a:cubicBezTo>
                <a:lnTo>
                  <a:pt x="27621" y="1003658"/>
                </a:lnTo>
                <a:cubicBezTo>
                  <a:pt x="-9206" y="939871"/>
                  <a:pt x="-9206" y="861284"/>
                  <a:pt x="27621" y="797497"/>
                </a:cubicBezTo>
                <a:lnTo>
                  <a:pt x="428546" y="103081"/>
                </a:lnTo>
                <a:cubicBezTo>
                  <a:pt x="465368" y="39294"/>
                  <a:pt x="533421" y="0"/>
                  <a:pt x="607073" y="0"/>
                </a:cubicBezTo>
                <a:close/>
              </a:path>
            </a:pathLst>
          </a:custGeom>
          <a:noFill/>
          <a:ln>
            <a:noFill/>
          </a:ln>
        </p:spPr>
      </p:pic>
      <p:pic>
        <p:nvPicPr>
          <p:cNvPr id="12" name="Picture 11"/>
          <p:cNvPicPr>
            <a:picLocks noChangeAspect="1"/>
          </p:cNvPicPr>
          <p:nvPr/>
        </p:nvPicPr>
        <p:blipFill>
          <a:blip r:embed="rId3">
            <a:alphaModFix/>
          </a:blip>
          <a:srcRect l="18865" t="17158" r="19907" b="779"/>
          <a:stretch>
            <a:fillRect/>
          </a:stretch>
        </p:blipFill>
        <p:spPr>
          <a:xfrm>
            <a:off x="1114130" y="1662456"/>
            <a:ext cx="2016001" cy="1801155"/>
          </a:xfrm>
          <a:custGeom>
            <a:avLst/>
            <a:gdLst/>
            <a:ahLst/>
            <a:cxnLst/>
            <a:rect l="l" t="t" r="r" b="b"/>
            <a:pathLst>
              <a:path w="2016001" h="1801155">
                <a:moveTo>
                  <a:pt x="607073" y="0"/>
                </a:moveTo>
                <a:lnTo>
                  <a:pt x="1408923" y="0"/>
                </a:lnTo>
                <a:cubicBezTo>
                  <a:pt x="1482575" y="0"/>
                  <a:pt x="1550628" y="39294"/>
                  <a:pt x="1587450" y="103080"/>
                </a:cubicBezTo>
                <a:lnTo>
                  <a:pt x="1988401" y="797497"/>
                </a:lnTo>
                <a:cubicBezTo>
                  <a:pt x="2025201" y="861292"/>
                  <a:pt x="2025201" y="939863"/>
                  <a:pt x="1988401" y="1003658"/>
                </a:cubicBezTo>
                <a:lnTo>
                  <a:pt x="1587450" y="1698075"/>
                </a:lnTo>
                <a:cubicBezTo>
                  <a:pt x="1550628" y="1761861"/>
                  <a:pt x="1482575" y="1801156"/>
                  <a:pt x="1408923" y="1801155"/>
                </a:cubicBezTo>
                <a:lnTo>
                  <a:pt x="607073" y="1801155"/>
                </a:lnTo>
                <a:cubicBezTo>
                  <a:pt x="533421" y="1801156"/>
                  <a:pt x="465368" y="1761861"/>
                  <a:pt x="428546" y="1698075"/>
                </a:cubicBezTo>
                <a:lnTo>
                  <a:pt x="27621" y="1003658"/>
                </a:lnTo>
                <a:cubicBezTo>
                  <a:pt x="-9206" y="939871"/>
                  <a:pt x="-9206" y="861284"/>
                  <a:pt x="27621" y="797497"/>
                </a:cubicBezTo>
                <a:lnTo>
                  <a:pt x="428546" y="103080"/>
                </a:lnTo>
                <a:cubicBezTo>
                  <a:pt x="465368" y="39294"/>
                  <a:pt x="533421" y="0"/>
                  <a:pt x="607073" y="0"/>
                </a:cubicBezTo>
                <a:close/>
              </a:path>
            </a:pathLst>
          </a:custGeom>
          <a:noFill/>
          <a:ln>
            <a:noFill/>
          </a:ln>
        </p:spPr>
      </p:pic>
      <p:sp>
        <p:nvSpPr>
          <p:cNvPr id="13"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5"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Application of Retention Policies</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flipH="1">
            <a:off x="1213659" y="2208138"/>
            <a:ext cx="5505742" cy="2848125"/>
          </a:xfrm>
          <a:prstGeom prst="roundRect">
            <a:avLst>
              <a:gd name="adj" fmla="val 50000"/>
            </a:avLst>
          </a:prstGeom>
          <a:solidFill>
            <a:schemeClr val="bg1"/>
          </a:solidFill>
          <a:ln w="28575" cap="sq">
            <a:gradFill>
              <a:gsLst>
                <a:gs pos="0">
                  <a:schemeClr val="bg1"/>
                </a:gs>
                <a:gs pos="53000">
                  <a:schemeClr val="bg1"/>
                </a:gs>
                <a:gs pos="100000">
                  <a:schemeClr val="accent3"/>
                </a:gs>
              </a:gsLst>
              <a:lin ang="0" scaled="0"/>
            </a:gradFill>
            <a:miter/>
          </a:ln>
        </p:spPr>
        <p:txBody>
          <a:bodyPr vert="horz" wrap="square" lIns="91440" tIns="45720" rIns="91440" bIns="45720" rtlCol="0" anchor="ctr"/>
          <a:lstStyle/>
          <a:p>
            <a:pPr algn="ctr"/>
            <a:endParaRPr kumimoji="1" lang="zh-CN" altLang="en-US"/>
          </a:p>
        </p:txBody>
      </p:sp>
      <p:pic>
        <p:nvPicPr>
          <p:cNvPr id="4" name="Picture 3"/>
          <p:cNvPicPr>
            <a:picLocks noChangeAspect="1"/>
          </p:cNvPicPr>
          <p:nvPr/>
        </p:nvPicPr>
        <p:blipFill>
          <a:blip r:embed="rId2">
            <a:alphaModFix/>
          </a:blip>
          <a:srcRect l="16658" r="16658"/>
          <a:stretch>
            <a:fillRect/>
          </a:stretch>
        </p:blipFill>
        <p:spPr>
          <a:xfrm>
            <a:off x="1473534" y="2426677"/>
            <a:ext cx="2411047" cy="2411045"/>
          </a:xfrm>
          <a:custGeom>
            <a:avLst/>
            <a:gdLst/>
            <a:ahLst/>
            <a:cxnLst/>
            <a:rect l="l" t="t" r="r" b="b"/>
            <a:pathLst>
              <a:path w="2411047" h="2411045">
                <a:moveTo>
                  <a:pt x="1205524" y="0"/>
                </a:moveTo>
                <a:cubicBezTo>
                  <a:pt x="1871316" y="0"/>
                  <a:pt x="2411047" y="539731"/>
                  <a:pt x="2411047" y="1205523"/>
                </a:cubicBezTo>
                <a:cubicBezTo>
                  <a:pt x="2411047" y="1871314"/>
                  <a:pt x="1871316" y="2411045"/>
                  <a:pt x="1205524" y="2411045"/>
                </a:cubicBezTo>
                <a:cubicBezTo>
                  <a:pt x="539731" y="2411045"/>
                  <a:pt x="0" y="1871314"/>
                  <a:pt x="0" y="1205523"/>
                </a:cubicBezTo>
                <a:cubicBezTo>
                  <a:pt x="0" y="539731"/>
                  <a:pt x="539731" y="0"/>
                  <a:pt x="1205524" y="0"/>
                </a:cubicBezTo>
                <a:close/>
              </a:path>
            </a:pathLst>
          </a:custGeom>
          <a:noFill/>
          <a:ln>
            <a:noFill/>
          </a:ln>
        </p:spPr>
      </p:pic>
      <p:sp>
        <p:nvSpPr>
          <p:cNvPr id="5" name="标题 1"/>
          <p:cNvSpPr txBox="1"/>
          <p:nvPr/>
        </p:nvSpPr>
        <p:spPr>
          <a:xfrm>
            <a:off x="4455611" y="2543594"/>
            <a:ext cx="6510030" cy="831277"/>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Retention labels are classifications applied to documents and emails to manage their retention and deletion according to organizational policies. They help ensure compliance with regulatory requirements.</a:t>
            </a:r>
            <a:endParaRPr kumimoji="1" lang="zh-CN" altLang="en-US" dirty="0"/>
          </a:p>
        </p:txBody>
      </p:sp>
      <p:sp>
        <p:nvSpPr>
          <p:cNvPr id="6" name="标题 1"/>
          <p:cNvSpPr txBox="1"/>
          <p:nvPr/>
        </p:nvSpPr>
        <p:spPr>
          <a:xfrm>
            <a:off x="4455611" y="2141322"/>
            <a:ext cx="6510030" cy="402271"/>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What are Retention Labels?</a:t>
            </a:r>
            <a:endParaRPr kumimoji="1" lang="zh-CN" altLang="en-US"/>
          </a:p>
        </p:txBody>
      </p:sp>
      <p:sp>
        <p:nvSpPr>
          <p:cNvPr id="7" name="标题 1"/>
          <p:cNvSpPr txBox="1"/>
          <p:nvPr/>
        </p:nvSpPr>
        <p:spPr>
          <a:xfrm>
            <a:off x="4455611" y="4291800"/>
            <a:ext cx="6510030" cy="831277"/>
          </a:xfrm>
          <a:prstGeom prst="rect">
            <a:avLst/>
          </a:prstGeom>
          <a:noFill/>
          <a:ln>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The primary objectives of retention labels include facilitating data governance, ensuring legal compliance, and automating data lifecycle management. They support organizations in protecting sensitive information effectively.</a:t>
            </a:r>
            <a:endParaRPr kumimoji="1" lang="zh-CN" altLang="en-US" sz="3200" dirty="0"/>
          </a:p>
        </p:txBody>
      </p:sp>
      <p:sp>
        <p:nvSpPr>
          <p:cNvPr id="8" name="标题 1"/>
          <p:cNvSpPr txBox="1"/>
          <p:nvPr/>
        </p:nvSpPr>
        <p:spPr>
          <a:xfrm>
            <a:off x="4455611" y="3889529"/>
            <a:ext cx="6510030" cy="402271"/>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Objectives of Retention Labels</a:t>
            </a:r>
            <a:endParaRPr kumimoji="1" lang="zh-CN" altLang="en-US"/>
          </a:p>
        </p:txBody>
      </p:sp>
      <p:sp>
        <p:nvSpPr>
          <p:cNvPr id="9"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1"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Definition and Purpose</a:t>
            </a: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cxnSp>
        <p:nvCxnSpPr>
          <p:cNvPr id="3" name="标题 1"/>
          <p:cNvCxnSpPr/>
          <p:nvPr/>
        </p:nvCxnSpPr>
        <p:spPr>
          <a:xfrm>
            <a:off x="-24000" y="3405483"/>
            <a:ext cx="12240000" cy="0"/>
          </a:xfrm>
          <a:prstGeom prst="line">
            <a:avLst/>
          </a:prstGeom>
          <a:noFill/>
          <a:ln w="25400" cap="sq">
            <a:solidFill>
              <a:schemeClr val="bg1">
                <a:lumMod val="85000"/>
              </a:schemeClr>
            </a:solidFill>
            <a:miter/>
          </a:ln>
        </p:spPr>
      </p:cxnSp>
      <p:sp>
        <p:nvSpPr>
          <p:cNvPr id="4" name="标题 1"/>
          <p:cNvSpPr txBox="1"/>
          <p:nvPr/>
        </p:nvSpPr>
        <p:spPr>
          <a:xfrm rot="8113744">
            <a:off x="2688263" y="1610136"/>
            <a:ext cx="1260000" cy="1260000"/>
          </a:xfrm>
          <a:prstGeom prst="teardrop">
            <a:avLst/>
          </a:prstGeom>
          <a:gradFill>
            <a:gsLst>
              <a:gs pos="0">
                <a:schemeClr val="accent1">
                  <a:alpha val="100000"/>
                </a:schemeClr>
              </a:gs>
              <a:gs pos="100000">
                <a:schemeClr val="accent1">
                  <a:lumMod val="40000"/>
                  <a:lumOff val="60000"/>
                  <a:alpha val="10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246263" y="3333483"/>
            <a:ext cx="144000" cy="14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3012263" y="1957066"/>
            <a:ext cx="612000" cy="56614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978263" y="4441659"/>
            <a:ext cx="4680000" cy="1301505"/>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Retention labels can be applied in various settings, including corporate environments, legal departments, and healthcare institutions. They help manage documents such as contracts, records, and patient information systematically.</a:t>
            </a:r>
            <a:endParaRPr kumimoji="1" lang="zh-CN" altLang="en-US" sz="2400" dirty="0"/>
          </a:p>
        </p:txBody>
      </p:sp>
      <p:sp>
        <p:nvSpPr>
          <p:cNvPr id="8" name="标题 1"/>
          <p:cNvSpPr txBox="1"/>
          <p:nvPr/>
        </p:nvSpPr>
        <p:spPr>
          <a:xfrm>
            <a:off x="978263" y="3608925"/>
            <a:ext cx="4680000" cy="647100"/>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Areas of Use</a:t>
            </a:r>
            <a:endParaRPr kumimoji="1" lang="zh-CN" altLang="en-US"/>
          </a:p>
        </p:txBody>
      </p:sp>
      <p:sp>
        <p:nvSpPr>
          <p:cNvPr id="9" name="标题 1"/>
          <p:cNvSpPr txBox="1"/>
          <p:nvPr/>
        </p:nvSpPr>
        <p:spPr>
          <a:xfrm rot="8113744">
            <a:off x="8231037" y="1610136"/>
            <a:ext cx="1260000" cy="1260000"/>
          </a:xfrm>
          <a:prstGeom prst="teardrop">
            <a:avLst/>
          </a:prstGeom>
          <a:gradFill>
            <a:gsLst>
              <a:gs pos="0">
                <a:schemeClr val="accent1">
                  <a:alpha val="100000"/>
                </a:schemeClr>
              </a:gs>
              <a:gs pos="100000">
                <a:schemeClr val="accent1">
                  <a:lumMod val="40000"/>
                  <a:lumOff val="60000"/>
                  <a:alpha val="10000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8789037" y="3333483"/>
            <a:ext cx="144000" cy="14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8555038" y="1962711"/>
            <a:ext cx="612000" cy="554849"/>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6645250" y="4441659"/>
            <a:ext cx="4680000" cy="1301505"/>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Examples of retention labels include 'Permanent', 'Review in 5 years', and 'Deleted after 3 years'. Each label dictates different retention policies reflecting the organization’s regulatory and operational needs.</a:t>
            </a:r>
            <a:endParaRPr kumimoji="1" lang="zh-CN" altLang="en-US" dirty="0"/>
          </a:p>
        </p:txBody>
      </p:sp>
      <p:sp>
        <p:nvSpPr>
          <p:cNvPr id="13" name="标题 1"/>
          <p:cNvSpPr txBox="1"/>
          <p:nvPr/>
        </p:nvSpPr>
        <p:spPr>
          <a:xfrm>
            <a:off x="6645250" y="3608925"/>
            <a:ext cx="4680000" cy="647100"/>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Examples of Labels</a:t>
            </a:r>
            <a:endParaRPr kumimoji="1" lang="zh-CN" altLang="en-US"/>
          </a:p>
        </p:txBody>
      </p:sp>
      <p:sp>
        <p:nvSpPr>
          <p:cNvPr id="14"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6"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Application of Retention Labels</a:t>
            </a: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58838" y="1733940"/>
            <a:ext cx="7740651" cy="1797971"/>
          </a:xfrm>
          <a:prstGeom prst="roundRect">
            <a:avLst>
              <a:gd name="adj" fmla="val 6270"/>
            </a:avLst>
          </a:prstGeom>
          <a:gradFill>
            <a:gsLst>
              <a:gs pos="4000">
                <a:schemeClr val="accent1">
                  <a:lumMod val="88000"/>
                  <a:lumOff val="12000"/>
                </a:schemeClr>
              </a:gs>
              <a:gs pos="95000">
                <a:schemeClr val="accent1">
                  <a:lumMod val="86000"/>
                </a:schemeClr>
              </a:gs>
            </a:gsLst>
            <a:lin ang="4200000" scaled="0"/>
          </a:gradFill>
          <a:ln w="12700" cap="flat">
            <a:noFill/>
            <a:miter/>
          </a:ln>
          <a:effectLst>
            <a:outerShdw blurRad="431800" dist="266700" dir="2520000" sx="97000" sy="97000" algn="l" rotWithShape="0">
              <a:schemeClr val="accent1">
                <a:lumMod val="50000"/>
                <a:alpha val="22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194523" y="1937695"/>
            <a:ext cx="5688700" cy="430887"/>
          </a:xfrm>
          <a:prstGeom prst="rect">
            <a:avLst/>
          </a:prstGeom>
          <a:noFill/>
          <a:ln>
            <a:noFill/>
          </a:ln>
        </p:spPr>
        <p:txBody>
          <a:bodyPr vert="horz" wrap="square" lIns="91440" tIns="45720" rIns="91440" bIns="45720" rtlCol="0" anchor="b"/>
          <a:lstStyle/>
          <a:p>
            <a:pPr algn="l"/>
            <a:r>
              <a:rPr kumimoji="1" lang="en-US" altLang="zh-CN" sz="1600">
                <a:ln w="12700">
                  <a:noFill/>
                </a:ln>
                <a:solidFill>
                  <a:srgbClr val="FFFFFF">
                    <a:alpha val="100000"/>
                  </a:srgbClr>
                </a:solidFill>
                <a:latin typeface="poppins-bold"/>
                <a:ea typeface="poppins-bold"/>
                <a:cs typeface="poppins-bold"/>
              </a:rPr>
              <a:t>Scope of Application</a:t>
            </a:r>
            <a:endParaRPr kumimoji="1" lang="zh-CN" altLang="en-US"/>
          </a:p>
        </p:txBody>
      </p:sp>
      <p:sp>
        <p:nvSpPr>
          <p:cNvPr id="5" name="标题 1"/>
          <p:cNvSpPr txBox="1"/>
          <p:nvPr/>
        </p:nvSpPr>
        <p:spPr>
          <a:xfrm>
            <a:off x="1194524" y="2390619"/>
            <a:ext cx="5676000" cy="975635"/>
          </a:xfrm>
          <a:prstGeom prst="rect">
            <a:avLst/>
          </a:prstGeom>
          <a:noFill/>
          <a:ln>
            <a:noFill/>
          </a:ln>
        </p:spPr>
        <p:txBody>
          <a:bodyPr vert="horz" wrap="square" lIns="91440" tIns="45720" rIns="91440" bIns="45720" rtlCol="0" anchor="t"/>
          <a:lstStyle/>
          <a:p>
            <a:pPr algn="l"/>
            <a:r>
              <a:rPr kumimoji="1" lang="en-US" altLang="zh-CN" sz="1400" dirty="0">
                <a:ln w="12700">
                  <a:noFill/>
                </a:ln>
                <a:solidFill>
                  <a:srgbClr val="FFFFFF">
                    <a:alpha val="100000"/>
                  </a:srgbClr>
                </a:solidFill>
                <a:latin typeface="Poppins"/>
                <a:ea typeface="Poppins"/>
                <a:cs typeface="Poppins"/>
              </a:rPr>
              <a:t>Retention policies apply broadly across an organization’s data management systems, while labels are often utilized on specific documents or files to indicate retention requirements.</a:t>
            </a:r>
            <a:endParaRPr kumimoji="1" lang="zh-CN" altLang="en-US" dirty="0"/>
          </a:p>
        </p:txBody>
      </p:sp>
      <p:sp>
        <p:nvSpPr>
          <p:cNvPr id="6" name="标题 1"/>
          <p:cNvSpPr txBox="1"/>
          <p:nvPr/>
        </p:nvSpPr>
        <p:spPr>
          <a:xfrm>
            <a:off x="858839" y="3732489"/>
            <a:ext cx="6262158" cy="1797971"/>
          </a:xfrm>
          <a:prstGeom prst="roundRect">
            <a:avLst>
              <a:gd name="adj" fmla="val 6270"/>
            </a:avLst>
          </a:prstGeom>
          <a:solidFill>
            <a:schemeClr val="bg1"/>
          </a:solidFill>
          <a:ln w="38100" cap="sq">
            <a:noFill/>
            <a:miter/>
            <a:headEnd/>
            <a:tailEnd/>
          </a:ln>
          <a:effectLst>
            <a:outerShdw blurRad="381000" dist="127000" dir="2700000" algn="tl" rotWithShape="0">
              <a:schemeClr val="tx1">
                <a:lumMod val="85000"/>
                <a:lumOff val="15000"/>
                <a:alpha val="15000"/>
              </a:schemeClr>
            </a:outerShdw>
          </a:effectLst>
        </p:spPr>
        <p:txBody>
          <a:bodyPr vert="horz" wrap="square" lIns="38102" tIns="38102" rIns="38102" bIns="38102" rtlCol="0" anchor="ctr"/>
          <a:lstStyle/>
          <a:p>
            <a:pPr algn="ctr"/>
            <a:endParaRPr kumimoji="1" lang="zh-CN" altLang="en-US"/>
          </a:p>
        </p:txBody>
      </p:sp>
      <p:sp>
        <p:nvSpPr>
          <p:cNvPr id="7" name="标题 1"/>
          <p:cNvSpPr txBox="1"/>
          <p:nvPr/>
        </p:nvSpPr>
        <p:spPr>
          <a:xfrm>
            <a:off x="1130405" y="3936244"/>
            <a:ext cx="5760000" cy="430887"/>
          </a:xfrm>
          <a:prstGeom prst="rect">
            <a:avLst/>
          </a:prstGeom>
          <a:noFill/>
          <a:ln>
            <a:noFill/>
          </a:ln>
        </p:spPr>
        <p:txBody>
          <a:bodyPr vert="horz" wrap="square" lIns="91440" tIns="45720" rIns="91440" bIns="45720" rtlCol="0" anchor="b"/>
          <a:lstStyle/>
          <a:p>
            <a:pPr algn="l"/>
            <a:r>
              <a:rPr kumimoji="1" lang="en-US" altLang="zh-CN" sz="1600">
                <a:ln w="12700">
                  <a:noFill/>
                </a:ln>
                <a:solidFill>
                  <a:srgbClr val="03103B">
                    <a:alpha val="100000"/>
                  </a:srgbClr>
                </a:solidFill>
                <a:latin typeface="poppins-bold"/>
                <a:ea typeface="poppins-bold"/>
                <a:cs typeface="poppins-bold"/>
              </a:rPr>
              <a:t>Enforcement Mechanisms</a:t>
            </a:r>
            <a:endParaRPr kumimoji="1" lang="zh-CN" altLang="en-US"/>
          </a:p>
        </p:txBody>
      </p:sp>
      <p:sp>
        <p:nvSpPr>
          <p:cNvPr id="8" name="标题 1"/>
          <p:cNvSpPr txBox="1"/>
          <p:nvPr/>
        </p:nvSpPr>
        <p:spPr>
          <a:xfrm>
            <a:off x="1130407" y="4337403"/>
            <a:ext cx="5760000" cy="975635"/>
          </a:xfrm>
          <a:prstGeom prst="rect">
            <a:avLst/>
          </a:prstGeom>
          <a:noFill/>
          <a:ln>
            <a:noFill/>
          </a:ln>
        </p:spPr>
        <p:txBody>
          <a:bodyPr vert="horz" wrap="square" lIns="91440" tIns="45720" rIns="91440" bIns="45720" rtlCol="0" anchor="t"/>
          <a:lstStyle/>
          <a:p>
            <a:pPr algn="l"/>
            <a:r>
              <a:rPr kumimoji="1" lang="en-US" altLang="zh-CN" sz="1400" dirty="0">
                <a:ln w="12700">
                  <a:noFill/>
                </a:ln>
                <a:solidFill>
                  <a:srgbClr val="404040">
                    <a:alpha val="100000"/>
                  </a:srgbClr>
                </a:solidFill>
                <a:latin typeface="Poppins"/>
                <a:ea typeface="Poppins"/>
                <a:cs typeface="Poppins"/>
              </a:rPr>
              <a:t>Retention policies enforce data management practices actively, often through automated processes, whereas labels serve as guidance for users, necessitating manual adherence to associated rules.</a:t>
            </a:r>
            <a:endParaRPr kumimoji="1" lang="zh-CN" altLang="en-US" sz="2800" dirty="0"/>
          </a:p>
        </p:txBody>
      </p:sp>
      <p:sp>
        <p:nvSpPr>
          <p:cNvPr id="9" name="标题 1"/>
          <p:cNvSpPr txBox="1"/>
          <p:nvPr/>
        </p:nvSpPr>
        <p:spPr>
          <a:xfrm>
            <a:off x="858837" y="1733940"/>
            <a:ext cx="59269" cy="1797970"/>
          </a:xfrm>
          <a:prstGeom prst="rect">
            <a:avLst/>
          </a:prstGeom>
          <a:solidFill>
            <a:schemeClr val="accent1">
              <a:lumMod val="60000"/>
              <a:lumOff val="40000"/>
            </a:schemeClr>
          </a:solidFill>
          <a:ln w="12700" cap="sq">
            <a:noFill/>
            <a:miter/>
          </a:ln>
          <a:effectLst>
            <a:outerShdw blurRad="139700" dist="50800" algn="l" rotWithShape="0">
              <a:schemeClr val="accent2">
                <a:alpha val="10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858837" y="3732489"/>
            <a:ext cx="59269" cy="1797970"/>
          </a:xfrm>
          <a:prstGeom prst="rect">
            <a:avLst/>
          </a:prstGeom>
          <a:solidFill>
            <a:schemeClr val="accent1"/>
          </a:solidFill>
          <a:ln w="12700" cap="sq">
            <a:noFill/>
            <a:miter/>
          </a:ln>
          <a:effectLst>
            <a:outerShdw blurRad="139700" dist="50800" algn="l"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7959001" y="1262312"/>
            <a:ext cx="3361463" cy="5142013"/>
          </a:xfrm>
          <a:prstGeom prst="rect">
            <a:avLst/>
          </a:prstGeom>
          <a:solidFill>
            <a:schemeClr val="accent1">
              <a:lumMod val="20000"/>
              <a:lumOff val="80000"/>
            </a:schemeClr>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7885791" y="1184441"/>
            <a:ext cx="3361463" cy="5142013"/>
          </a:xfrm>
          <a:prstGeom prst="rect">
            <a:avLst/>
          </a:prstGeom>
          <a:solidFill>
            <a:schemeClr val="accent1">
              <a:lumMod val="40000"/>
              <a:lumOff val="60000"/>
            </a:schemeClr>
          </a:solidFill>
          <a:ln w="12700" cap="sq">
            <a:noFill/>
            <a:miter/>
          </a:ln>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7812582" y="1106570"/>
            <a:ext cx="3361463" cy="5142013"/>
          </a:xfrm>
          <a:prstGeom prst="rect">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endParaRPr kumimoji="1" lang="zh-CN" altLang="en-US"/>
          </a:p>
        </p:txBody>
      </p:sp>
      <p:pic>
        <p:nvPicPr>
          <p:cNvPr id="14" name="Picture 13"/>
          <p:cNvPicPr>
            <a:picLocks noChangeAspect="1"/>
          </p:cNvPicPr>
          <p:nvPr/>
        </p:nvPicPr>
        <p:blipFill>
          <a:blip r:embed="rId2">
            <a:alphaModFix/>
          </a:blip>
          <a:srcRect l="971" r="971"/>
          <a:stretch>
            <a:fillRect/>
          </a:stretch>
        </p:blipFill>
        <p:spPr>
          <a:xfrm>
            <a:off x="7739372" y="1028700"/>
            <a:ext cx="3361463" cy="5142013"/>
          </a:xfrm>
          <a:custGeom>
            <a:avLst/>
            <a:gdLst/>
            <a:ahLst/>
            <a:cxnLst/>
            <a:rect l="l" t="t" r="r" b="b"/>
            <a:pathLst>
              <a:path w="3361463" h="5142013">
                <a:moveTo>
                  <a:pt x="0" y="0"/>
                </a:moveTo>
                <a:lnTo>
                  <a:pt x="3361463" y="0"/>
                </a:lnTo>
                <a:lnTo>
                  <a:pt x="3361463" y="5142013"/>
                </a:lnTo>
                <a:lnTo>
                  <a:pt x="0" y="5142013"/>
                </a:lnTo>
                <a:close/>
              </a:path>
            </a:pathLst>
          </a:custGeom>
          <a:noFill/>
          <a:ln>
            <a:noFill/>
          </a:ln>
        </p:spPr>
      </p:pic>
      <p:sp>
        <p:nvSpPr>
          <p:cNvPr id="15" name="标题 1"/>
          <p:cNvSpPr txBox="1"/>
          <p:nvPr/>
        </p:nvSpPr>
        <p:spPr>
          <a:xfrm>
            <a:off x="238499" y="295321"/>
            <a:ext cx="11953501" cy="720000"/>
          </a:xfrm>
          <a:custGeom>
            <a:avLst/>
            <a:gdLst>
              <a:gd name="connsiteX0" fmla="*/ 499816 w 11953501"/>
              <a:gd name="connsiteY0" fmla="*/ 0 h 720000"/>
              <a:gd name="connsiteX1" fmla="*/ 11953501 w 11953501"/>
              <a:gd name="connsiteY1" fmla="*/ 0 h 720000"/>
              <a:gd name="connsiteX2" fmla="*/ 11953501 w 11953501"/>
              <a:gd name="connsiteY2" fmla="*/ 720000 h 720000"/>
              <a:gd name="connsiteX3" fmla="*/ 499816 w 11953501"/>
              <a:gd name="connsiteY3" fmla="*/ 720000 h 720000"/>
              <a:gd name="connsiteX4" fmla="*/ 0 w 11953501"/>
              <a:gd name="connsiteY4" fmla="*/ 360000 h 720000"/>
              <a:gd name="connsiteX5" fmla="*/ 499816 w 11953501"/>
              <a:gd name="connsiteY5" fmla="*/ 0 h 720000"/>
            </a:gdLst>
            <a:ahLst/>
            <a:cxnLst/>
            <a:rect l="l" t="t" r="r" b="b"/>
            <a:pathLst>
              <a:path w="11953501" h="720000">
                <a:moveTo>
                  <a:pt x="499816" y="0"/>
                </a:moveTo>
                <a:lnTo>
                  <a:pt x="11953501" y="0"/>
                </a:lnTo>
                <a:lnTo>
                  <a:pt x="11953501" y="720000"/>
                </a:lnTo>
                <a:lnTo>
                  <a:pt x="499816" y="720000"/>
                </a:lnTo>
                <a:cubicBezTo>
                  <a:pt x="223775" y="720000"/>
                  <a:pt x="0" y="558823"/>
                  <a:pt x="0" y="360000"/>
                </a:cubicBezTo>
                <a:cubicBezTo>
                  <a:pt x="0" y="161177"/>
                  <a:pt x="223775" y="0"/>
                  <a:pt x="499816" y="0"/>
                </a:cubicBezTo>
                <a:close/>
              </a:path>
            </a:pathLst>
          </a:cu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0" y="259321"/>
            <a:ext cx="1152000" cy="792000"/>
          </a:xfrm>
          <a:custGeom>
            <a:avLst/>
            <a:gdLst>
              <a:gd name="connsiteX0" fmla="*/ 0 w 1152000"/>
              <a:gd name="connsiteY0" fmla="*/ 0 h 792000"/>
              <a:gd name="connsiteX1" fmla="*/ 112665 w 1152000"/>
              <a:gd name="connsiteY1" fmla="*/ 0 h 792000"/>
              <a:gd name="connsiteX2" fmla="*/ 701664 w 1152000"/>
              <a:gd name="connsiteY2" fmla="*/ 0 h 792000"/>
              <a:gd name="connsiteX3" fmla="*/ 1039165 w 1152000"/>
              <a:gd name="connsiteY3" fmla="*/ 0 h 792000"/>
              <a:gd name="connsiteX4" fmla="*/ 1137940 w 1152000"/>
              <a:gd name="connsiteY4" fmla="*/ 168829 h 792000"/>
              <a:gd name="connsiteX5" fmla="*/ 831619 w 1152000"/>
              <a:gd name="connsiteY5" fmla="*/ 732899 h 792000"/>
              <a:gd name="connsiteX6" fmla="*/ 732844 w 1152000"/>
              <a:gd name="connsiteY6" fmla="*/ 792000 h 792000"/>
              <a:gd name="connsiteX7" fmla="*/ 395343 w 1152000"/>
              <a:gd name="connsiteY7" fmla="*/ 792000 h 792000"/>
              <a:gd name="connsiteX8" fmla="*/ 112665 w 1152000"/>
              <a:gd name="connsiteY8" fmla="*/ 792000 h 792000"/>
              <a:gd name="connsiteX9" fmla="*/ 112574 w 1152000"/>
              <a:gd name="connsiteY9" fmla="*/ 792000 h 792000"/>
              <a:gd name="connsiteX10" fmla="*/ 0 w 1152000"/>
              <a:gd name="connsiteY10" fmla="*/ 792000 h 792000"/>
            </a:gdLst>
            <a:ahLst/>
            <a:cxnLst/>
            <a:rect l="l" t="t" r="r" b="b"/>
            <a:pathLst>
              <a:path w="1152000" h="792000">
                <a:moveTo>
                  <a:pt x="0" y="0"/>
                </a:moveTo>
                <a:lnTo>
                  <a:pt x="112665" y="0"/>
                </a:lnTo>
                <a:lnTo>
                  <a:pt x="701664" y="0"/>
                </a:lnTo>
                <a:lnTo>
                  <a:pt x="1039165" y="0"/>
                </a:lnTo>
                <a:cubicBezTo>
                  <a:pt x="1124825" y="0"/>
                  <a:pt x="1179154" y="92830"/>
                  <a:pt x="1137940" y="168829"/>
                </a:cubicBezTo>
                <a:lnTo>
                  <a:pt x="831619" y="732899"/>
                </a:lnTo>
                <a:cubicBezTo>
                  <a:pt x="811825" y="769348"/>
                  <a:pt x="773968" y="792000"/>
                  <a:pt x="732844" y="792000"/>
                </a:cubicBezTo>
                <a:lnTo>
                  <a:pt x="395343" y="792000"/>
                </a:lnTo>
                <a:lnTo>
                  <a:pt x="112665" y="792000"/>
                </a:lnTo>
                <a:cubicBezTo>
                  <a:pt x="112635" y="792000"/>
                  <a:pt x="112604" y="792000"/>
                  <a:pt x="112574" y="792000"/>
                </a:cubicBezTo>
                <a:lnTo>
                  <a:pt x="0" y="792000"/>
                </a:lnTo>
                <a:close/>
              </a:path>
            </a:pathLst>
          </a:custGeom>
          <a:solidFill>
            <a:schemeClr val="accent1"/>
          </a:solidFill>
          <a:ln w="9525" cap="flat">
            <a:noFill/>
            <a:miter/>
          </a:ln>
          <a:effectLst>
            <a:outerShdw blurRad="317500" dist="190500" algn="tl" rotWithShape="0">
              <a:schemeClr val="tx1">
                <a:lumMod val="65000"/>
                <a:lumOff val="35000"/>
                <a:alpha val="30000"/>
              </a:schemeClr>
            </a:outerShdw>
          </a:effectLst>
        </p:spPr>
        <p:txBody>
          <a:bodyPr vert="horz" wrap="square" lIns="91440" tIns="45720" rIns="91440" bIns="45720" rtlCol="0" anchor="ctr"/>
          <a:lstStyle/>
          <a:p>
            <a:pPr algn="l"/>
            <a:endParaRPr kumimoji="1" lang="zh-CN" altLang="en-US"/>
          </a:p>
        </p:txBody>
      </p:sp>
      <p:sp>
        <p:nvSpPr>
          <p:cNvPr id="17" name="标题 1"/>
          <p:cNvSpPr txBox="1"/>
          <p:nvPr/>
        </p:nvSpPr>
        <p:spPr>
          <a:xfrm>
            <a:off x="1324204" y="418055"/>
            <a:ext cx="10296295" cy="432000"/>
          </a:xfrm>
          <a:prstGeom prst="rect">
            <a:avLst/>
          </a:prstGeom>
          <a:noFill/>
          <a:ln>
            <a:noFill/>
          </a:ln>
        </p:spPr>
        <p:txBody>
          <a:bodyPr vert="horz" wrap="square" lIns="0" tIns="0" rIns="0" bIns="0" rtlCol="0" anchor="ctr"/>
          <a:lstStyle/>
          <a:p>
            <a:pPr algn="l"/>
            <a:r>
              <a:rPr kumimoji="1" lang="en-US" altLang="zh-CN" sz="3200">
                <a:ln w="12700">
                  <a:noFill/>
                </a:ln>
                <a:solidFill>
                  <a:srgbClr val="262626">
                    <a:alpha val="100000"/>
                  </a:srgbClr>
                </a:solidFill>
                <a:latin typeface="poppins-bold"/>
                <a:ea typeface="poppins-bold"/>
                <a:cs typeface="poppins-bold"/>
              </a:rPr>
              <a:t>Functional Differences</a:t>
            </a: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35B74"/>
      </a:dk2>
      <a:lt2>
        <a:srgbClr val="DFE3E5"/>
      </a:lt2>
      <a:accent1>
        <a:srgbClr val="03103B"/>
      </a:accent1>
      <a:accent2>
        <a:srgbClr val="000627"/>
      </a:accent2>
      <a:accent3>
        <a:srgbClr val="091D65"/>
      </a:accent3>
      <a:accent4>
        <a:srgbClr val="D783FF"/>
      </a:accent4>
      <a:accent5>
        <a:srgbClr val="3E8853"/>
      </a:accent5>
      <a:accent6>
        <a:srgbClr val="62A39F"/>
      </a:accent6>
      <a:hlink>
        <a:srgbClr val="6EAC1C"/>
      </a:hlink>
      <a:folHlink>
        <a:srgbClr val="B26B0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2068</Words>
  <Application>Microsoft Office PowerPoint</Application>
  <PresentationFormat>Widescreen</PresentationFormat>
  <Paragraphs>205</Paragraphs>
  <Slides>39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poppins-bold</vt:lpstr>
      <vt:lpstr>Poppins</vt:lpstr>
      <vt:lpstr>Arial</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Allen Sanders</dc:creator>
  <cp:lastModifiedBy>Allen Sanders</cp:lastModifiedBy>
  <cp:revision>5</cp:revision>
  <dcterms:modified xsi:type="dcterms:W3CDTF">2025-08-26T23:59:17Z</dcterms:modified>
</cp:coreProperties>
</file>